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434" r:id="rId2"/>
    <p:sldId id="363" r:id="rId3"/>
    <p:sldId id="364" r:id="rId4"/>
    <p:sldId id="502" r:id="rId5"/>
    <p:sldId id="503" r:id="rId6"/>
    <p:sldId id="504" r:id="rId7"/>
    <p:sldId id="527" r:id="rId8"/>
    <p:sldId id="505" r:id="rId9"/>
    <p:sldId id="439" r:id="rId10"/>
    <p:sldId id="506" r:id="rId11"/>
    <p:sldId id="474" r:id="rId12"/>
    <p:sldId id="507" r:id="rId13"/>
    <p:sldId id="522" r:id="rId14"/>
    <p:sldId id="508" r:id="rId15"/>
    <p:sldId id="524" r:id="rId16"/>
    <p:sldId id="509" r:id="rId17"/>
    <p:sldId id="510" r:id="rId18"/>
    <p:sldId id="511" r:id="rId19"/>
    <p:sldId id="513" r:id="rId20"/>
    <p:sldId id="525" r:id="rId21"/>
    <p:sldId id="514" r:id="rId22"/>
    <p:sldId id="515" r:id="rId23"/>
    <p:sldId id="516" r:id="rId24"/>
    <p:sldId id="517" r:id="rId25"/>
    <p:sldId id="518" r:id="rId26"/>
    <p:sldId id="526" r:id="rId27"/>
    <p:sldId id="519" r:id="rId28"/>
    <p:sldId id="520" r:id="rId29"/>
    <p:sldId id="523" r:id="rId30"/>
    <p:sldId id="521" r:id="rId31"/>
    <p:sldId id="472" r:id="rId32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246"/>
    <a:srgbClr val="D24661"/>
    <a:srgbClr val="B3435F"/>
    <a:srgbClr val="F6F6F6"/>
    <a:srgbClr val="5C80A5"/>
    <a:srgbClr val="9AABB5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70" autoAdjust="0"/>
    <p:restoredTop sz="85290" autoAdjust="0"/>
  </p:normalViewPr>
  <p:slideViewPr>
    <p:cSldViewPr>
      <p:cViewPr>
        <p:scale>
          <a:sx n="55" d="100"/>
          <a:sy n="55" d="100"/>
        </p:scale>
        <p:origin x="543" y="1281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F8513-A743-4602-9E9F-CEEE9A802B5E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1102C-FAD4-459D-8C7A-106E6431C5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427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字体：微软雅黑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目录字：</a:t>
            </a:r>
            <a:r>
              <a:rPr lang="en-US" altLang="zh-CN" dirty="0">
                <a:sym typeface="+mn-ea"/>
              </a:rPr>
              <a:t>28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大标题：</a:t>
            </a:r>
            <a:r>
              <a:rPr lang="en-US" altLang="zh-CN" dirty="0">
                <a:sym typeface="+mn-ea"/>
              </a:rPr>
              <a:t>36</a:t>
            </a:r>
          </a:p>
          <a:p>
            <a:r>
              <a:rPr lang="zh-CN" altLang="en-US" dirty="0">
                <a:sym typeface="+mn-ea"/>
              </a:rPr>
              <a:t>常规内容：</a:t>
            </a:r>
            <a:r>
              <a:rPr lang="en-US" altLang="zh-CN" dirty="0">
                <a:sym typeface="+mn-ea"/>
              </a:rPr>
              <a:t>24</a:t>
            </a:r>
            <a:endParaRPr lang="en-US" altLang="zh-CN" dirty="0"/>
          </a:p>
          <a:p>
            <a:r>
              <a:rPr lang="zh-CN" altLang="en-US" dirty="0"/>
              <a:t>文献来源：</a:t>
            </a:r>
            <a:r>
              <a:rPr lang="en-US" altLang="zh-CN" dirty="0"/>
              <a:t>18</a:t>
            </a:r>
          </a:p>
          <a:p>
            <a:r>
              <a:rPr lang="zh-CN" altLang="en-US" dirty="0"/>
              <a:t>每页</a:t>
            </a:r>
            <a:r>
              <a:rPr lang="en-US" altLang="zh-CN" dirty="0"/>
              <a:t>ppt</a:t>
            </a:r>
            <a:r>
              <a:rPr lang="zh-CN" altLang="en-US" dirty="0"/>
              <a:t>小标题：</a:t>
            </a:r>
            <a:r>
              <a:rPr lang="en-US" altLang="zh-CN" dirty="0"/>
              <a:t>28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883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水印在图像中处于非固定位置，则需要先进行水印的检测与定位。首先需要用户在其中一张图上进行水印的框选，再以此为范本，与其他图像使用倒角距离进行匹配。匹配出一定数量的水印后即可进行上一步的水印估计，然后以此为范本匹配更多的水印。如此循环</a:t>
            </a:r>
            <a:r>
              <a:rPr lang="en-US" altLang="zh-CN" dirty="0"/>
              <a:t>2-3</a:t>
            </a:r>
            <a:r>
              <a:rPr lang="zh-CN" altLang="en-US" dirty="0"/>
              <a:t>次即可。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13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获得了水印原图</a:t>
            </a:r>
            <a:r>
              <a:rPr lang="en-US" altLang="zh-CN" dirty="0"/>
              <a:t>W</a:t>
            </a:r>
            <a:r>
              <a:rPr lang="zh-CN" altLang="en-US" dirty="0"/>
              <a:t>和不透明度</a:t>
            </a:r>
            <a:r>
              <a:rPr lang="en-US" altLang="zh-CN" dirty="0"/>
              <a:t>alpha</a:t>
            </a:r>
            <a:r>
              <a:rPr lang="zh-CN" altLang="en-US" dirty="0"/>
              <a:t>之后，即可从带水印图上去除水印。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091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756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我们复现的算法要求水印的图像、透明度相同，目前只考虑了水印位置固定的情况。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089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这是我们构建的数据集。我们首先从</a:t>
            </a:r>
            <a:r>
              <a:rPr lang="en-US" altLang="zh-CN" dirty="0"/>
              <a:t>coco</a:t>
            </a:r>
            <a:r>
              <a:rPr lang="zh-CN" altLang="en-US" dirty="0"/>
              <a:t>数据集中随机抽取了</a:t>
            </a:r>
            <a:r>
              <a:rPr lang="en-US" altLang="zh-CN" dirty="0"/>
              <a:t>3000</a:t>
            </a:r>
            <a:r>
              <a:rPr lang="zh-CN" altLang="en-US" dirty="0"/>
              <a:t>张图片，然后使用</a:t>
            </a:r>
            <a:r>
              <a:rPr lang="en-US" altLang="zh-CN" dirty="0"/>
              <a:t>python</a:t>
            </a:r>
            <a:r>
              <a:rPr lang="zh-CN" altLang="en-US" dirty="0"/>
              <a:t>程序批量加半透明水印，水印位置固定在图像中心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736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这是算法的运行环境，主要使用了</a:t>
            </a:r>
            <a:r>
              <a:rPr lang="en-US" altLang="zh-CN" dirty="0"/>
              <a:t>cv2</a:t>
            </a:r>
            <a:r>
              <a:rPr lang="zh-CN" altLang="en-US" dirty="0"/>
              <a:t>中的一些函数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159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下面展示去水印效果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03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放大来看，已经能够基本去除水印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553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在探究过程中，我们也遇到了一些问题。</a:t>
            </a:r>
            <a:endParaRPr lang="en-US" altLang="zh-CN" dirty="0"/>
          </a:p>
          <a:p>
            <a:r>
              <a:rPr lang="zh-CN" altLang="en-US" dirty="0"/>
              <a:t>首先，论文对于已知</a:t>
            </a:r>
            <a:r>
              <a:rPr lang="en-US" altLang="zh-CN" dirty="0"/>
              <a:t>α</a:t>
            </a:r>
            <a:r>
              <a:rPr lang="zh-CN" altLang="en-US" dirty="0"/>
              <a:t>、</a:t>
            </a:r>
            <a:r>
              <a:rPr lang="en-US" altLang="zh-CN" dirty="0"/>
              <a:t>W</a:t>
            </a:r>
            <a:r>
              <a:rPr lang="zh-CN" altLang="en-US" dirty="0"/>
              <a:t>的情况下，如何对新图像去水印论述十分简单，我们只能去“猜测”其中的实现细节。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41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最容易想到的办法，是先裁剪出图像的水印区域（左图）</a:t>
            </a:r>
            <a:endParaRPr lang="en-US" altLang="zh-CN" dirty="0"/>
          </a:p>
          <a:p>
            <a:r>
              <a:rPr lang="zh-CN" altLang="en-US" dirty="0"/>
              <a:t>这块区域与我们训练出的</a:t>
            </a:r>
            <a:r>
              <a:rPr lang="en-US" altLang="zh-CN" dirty="0"/>
              <a:t>W</a:t>
            </a:r>
            <a:r>
              <a:rPr lang="zh-CN" altLang="en-US" dirty="0"/>
              <a:t>和</a:t>
            </a:r>
            <a:r>
              <a:rPr lang="en-US" altLang="zh-CN" dirty="0"/>
              <a:t>α</a:t>
            </a:r>
            <a:r>
              <a:rPr lang="zh-CN" altLang="en-US" dirty="0"/>
              <a:t>等大，然后我们对这一区域去水印（中图）</a:t>
            </a:r>
            <a:endParaRPr lang="en-US" altLang="zh-CN" dirty="0"/>
          </a:p>
          <a:p>
            <a:r>
              <a:rPr lang="zh-CN" altLang="en-US" dirty="0"/>
              <a:t>最后将这一区域拼贴回原图（右图）</a:t>
            </a:r>
            <a:endParaRPr lang="en-US" altLang="zh-CN" dirty="0"/>
          </a:p>
          <a:p>
            <a:r>
              <a:rPr lang="zh-CN" altLang="en-US" dirty="0"/>
              <a:t>然而，用这样的方式去水印，会在水印区域边缘留下明显的杂色，效果非常不自然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43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423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我们想到，给裁剪出的水印区域、训练得到的</a:t>
            </a:r>
            <a:r>
              <a:rPr lang="en-US" altLang="zh-CN" dirty="0"/>
              <a:t>W</a:t>
            </a:r>
            <a:r>
              <a:rPr lang="zh-CN" altLang="en-US" dirty="0"/>
              <a:t>和</a:t>
            </a:r>
            <a:r>
              <a:rPr lang="en-US" altLang="zh-CN" dirty="0"/>
              <a:t>α</a:t>
            </a:r>
            <a:r>
              <a:rPr lang="zh-CN" altLang="en-US" dirty="0"/>
              <a:t>边缘都保留一小段边框，再去水印并拼贴回原图，就得到了比较自然的去水印效果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283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理论上，图像的数量越多，</a:t>
            </a:r>
            <a:r>
              <a:rPr lang="en-US" altLang="zh-CN" dirty="0"/>
              <a:t>W</a:t>
            </a:r>
            <a:r>
              <a:rPr lang="zh-CN" altLang="en-US" dirty="0"/>
              <a:t>和</a:t>
            </a:r>
            <a:r>
              <a:rPr lang="en-US" altLang="zh-CN" dirty="0"/>
              <a:t>α</a:t>
            </a:r>
            <a:r>
              <a:rPr lang="zh-CN" altLang="en-US" dirty="0"/>
              <a:t>的估计就应该越准确。然而在某次训练中，我们将图像的数量加倍，反而使得水印痕迹更为明显，这让我们感到困惑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718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为此，我们咨询了导师。导师告诉我们，依据他的经验，在使用图像集进行训练时，往往都需要对图像集进行分类。</a:t>
            </a:r>
            <a:endParaRPr lang="en-US" altLang="zh-CN" dirty="0"/>
          </a:p>
          <a:p>
            <a:r>
              <a:rPr lang="zh-CN" altLang="en-US" dirty="0"/>
              <a:t>我们采用了导师的建议，将图像分为了“</a:t>
            </a:r>
            <a:r>
              <a:rPr lang="en-US" altLang="zh-CN" dirty="0"/>
              <a:t>bright</a:t>
            </a:r>
            <a:r>
              <a:rPr lang="zh-CN" altLang="en-US" dirty="0"/>
              <a:t>”和“</a:t>
            </a:r>
            <a:r>
              <a:rPr lang="en-US" altLang="zh-CN" dirty="0"/>
              <a:t>dark</a:t>
            </a:r>
            <a:r>
              <a:rPr lang="zh-CN" altLang="en-US" dirty="0"/>
              <a:t>”两类。</a:t>
            </a:r>
            <a:r>
              <a:rPr lang="en-US" altLang="zh-CN" dirty="0"/>
              <a:t>Bright</a:t>
            </a:r>
            <a:r>
              <a:rPr lang="zh-CN" altLang="en-US" dirty="0"/>
              <a:t>类中，水印区域整体色调明亮；</a:t>
            </a:r>
            <a:r>
              <a:rPr lang="en-US" altLang="zh-CN" dirty="0"/>
              <a:t>dark</a:t>
            </a:r>
            <a:r>
              <a:rPr lang="zh-CN" altLang="en-US" dirty="0"/>
              <a:t>类中，水印区域整体色调暗。</a:t>
            </a:r>
            <a:endParaRPr lang="en-US" altLang="zh-CN" dirty="0"/>
          </a:p>
          <a:p>
            <a:r>
              <a:rPr lang="zh-CN" altLang="en-US" dirty="0"/>
              <a:t>我们分别使用</a:t>
            </a:r>
            <a:r>
              <a:rPr lang="en-US" altLang="zh-CN" dirty="0"/>
              <a:t>bright</a:t>
            </a:r>
            <a:r>
              <a:rPr lang="zh-CN" altLang="en-US" dirty="0"/>
              <a:t>和</a:t>
            </a:r>
            <a:r>
              <a:rPr lang="en-US" altLang="zh-CN" dirty="0"/>
              <a:t>dark</a:t>
            </a:r>
            <a:r>
              <a:rPr lang="zh-CN" altLang="en-US" dirty="0"/>
              <a:t>集进行训练，分别得到</a:t>
            </a:r>
            <a:r>
              <a:rPr lang="en-US" altLang="zh-CN" dirty="0"/>
              <a:t>W</a:t>
            </a:r>
            <a:r>
              <a:rPr lang="zh-CN" altLang="en-US" dirty="0"/>
              <a:t>和</a:t>
            </a:r>
            <a:r>
              <a:rPr lang="en-US" altLang="zh-CN" dirty="0"/>
              <a:t>α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926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Bright</a:t>
            </a:r>
            <a:r>
              <a:rPr lang="zh-CN" altLang="en-US" dirty="0"/>
              <a:t>集上的</a:t>
            </a:r>
            <a:r>
              <a:rPr lang="en-US" altLang="zh-CN" dirty="0"/>
              <a:t>W</a:t>
            </a:r>
            <a:r>
              <a:rPr lang="zh-CN" altLang="en-US" dirty="0"/>
              <a:t>和</a:t>
            </a:r>
            <a:r>
              <a:rPr lang="en-US" altLang="zh-CN" dirty="0"/>
              <a:t>α</a:t>
            </a:r>
            <a:r>
              <a:rPr lang="zh-CN" altLang="en-US" dirty="0"/>
              <a:t>，对亮图像具有较好的去水印效果（第二列）；而</a:t>
            </a:r>
            <a:r>
              <a:rPr lang="en-US" altLang="zh-CN" dirty="0"/>
              <a:t>dark</a:t>
            </a:r>
            <a:r>
              <a:rPr lang="zh-CN" altLang="en-US" dirty="0"/>
              <a:t>集上训练得到的</a:t>
            </a:r>
            <a:r>
              <a:rPr lang="en-US" altLang="zh-CN" dirty="0"/>
              <a:t>W</a:t>
            </a:r>
            <a:r>
              <a:rPr lang="zh-CN" altLang="en-US" dirty="0"/>
              <a:t>和</a:t>
            </a:r>
            <a:r>
              <a:rPr lang="en-US" altLang="zh-CN" dirty="0"/>
              <a:t>α</a:t>
            </a:r>
            <a:r>
              <a:rPr lang="zh-CN" altLang="en-US" dirty="0"/>
              <a:t>，若用于对亮图像去水印，则有较明显的痕迹（第三列）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895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同样地，</a:t>
            </a:r>
            <a:r>
              <a:rPr lang="en-US" altLang="zh-CN" dirty="0"/>
              <a:t>dark</a:t>
            </a:r>
            <a:r>
              <a:rPr lang="zh-CN" altLang="en-US" dirty="0"/>
              <a:t>集上的</a:t>
            </a:r>
            <a:r>
              <a:rPr lang="en-US" altLang="zh-CN" dirty="0"/>
              <a:t>W</a:t>
            </a:r>
            <a:r>
              <a:rPr lang="zh-CN" altLang="en-US" dirty="0"/>
              <a:t>和</a:t>
            </a:r>
            <a:r>
              <a:rPr lang="en-US" altLang="zh-CN" dirty="0"/>
              <a:t>α</a:t>
            </a:r>
            <a:r>
              <a:rPr lang="zh-CN" altLang="en-US" dirty="0"/>
              <a:t>，对暗图像具有较好的去水印效果（第三列）；而</a:t>
            </a:r>
            <a:r>
              <a:rPr lang="en-US" altLang="zh-CN" dirty="0"/>
              <a:t>bright</a:t>
            </a:r>
            <a:r>
              <a:rPr lang="zh-CN" altLang="en-US" dirty="0"/>
              <a:t>集上训练得到的</a:t>
            </a:r>
            <a:r>
              <a:rPr lang="en-US" altLang="zh-CN" dirty="0"/>
              <a:t>W</a:t>
            </a:r>
            <a:r>
              <a:rPr lang="zh-CN" altLang="en-US" dirty="0"/>
              <a:t>和</a:t>
            </a:r>
            <a:r>
              <a:rPr lang="en-US" altLang="zh-CN" dirty="0"/>
              <a:t>α</a:t>
            </a:r>
            <a:r>
              <a:rPr lang="zh-CN" altLang="en-US" dirty="0"/>
              <a:t>，用于去除暗图片的水印，则效果不佳（第二列）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963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总结一下算法的优点。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训练所需的图片张数少，例如在图像集分类的情况下，我们仅使用</a:t>
            </a:r>
            <a:r>
              <a:rPr lang="en-US" altLang="zh-CN" dirty="0"/>
              <a:t>60</a:t>
            </a:r>
            <a:r>
              <a:rPr lang="zh-CN" altLang="en-US" dirty="0"/>
              <a:t>张图，就获得了左边的结果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去水印速度快，训练得到</a:t>
            </a:r>
            <a:r>
              <a:rPr lang="en-US" altLang="zh-CN" dirty="0"/>
              <a:t>W</a:t>
            </a:r>
            <a:r>
              <a:rPr lang="zh-CN" altLang="en-US" dirty="0"/>
              <a:t>和</a:t>
            </a:r>
            <a:r>
              <a:rPr lang="en-US" altLang="zh-CN" dirty="0"/>
              <a:t>α</a:t>
            </a:r>
            <a:r>
              <a:rPr lang="zh-CN" altLang="en-US" dirty="0"/>
              <a:t>之后，就可以很快地对具有相同水印的新图像去水印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不需要构造无水印原图、带水印图的</a:t>
            </a:r>
            <a:r>
              <a:rPr lang="en-US" altLang="zh-CN" dirty="0"/>
              <a:t>pair</a:t>
            </a:r>
            <a:r>
              <a:rPr lang="zh-CN" altLang="en-US" dirty="0"/>
              <a:t>，这一点十分实用，因为有些情况下我们可能无法获取到无水印原图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070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算法也有一些不足之处。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当水印位置随机时，需要先人为框出某张图中的水印区域，才能进行水印检测（右上图）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水印边缘的处理还不是很完美，略有一些痕迹（右下图）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对于不透明的水印，比如印章等等，该算法不适用（左下图）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7875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691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我们也进行了一些创新应用思考。满屏水印在生活中很常见，它看似比单一水印具有更强的保护性。</a:t>
            </a:r>
            <a:endParaRPr lang="en-US" altLang="zh-CN" dirty="0"/>
          </a:p>
          <a:p>
            <a:r>
              <a:rPr lang="zh-CN" altLang="en-US" dirty="0"/>
              <a:t>然而，这类图像中的各个水印，往往具有相同的</a:t>
            </a:r>
            <a:r>
              <a:rPr lang="en-US" altLang="zh-CN" dirty="0"/>
              <a:t>W</a:t>
            </a:r>
            <a:r>
              <a:rPr lang="zh-CN" altLang="en-US" dirty="0"/>
              <a:t>和</a:t>
            </a:r>
            <a:r>
              <a:rPr lang="en-US" altLang="zh-CN" dirty="0"/>
              <a:t>α</a:t>
            </a:r>
            <a:r>
              <a:rPr lang="zh-CN" altLang="en-US" dirty="0"/>
              <a:t>，这恰好与我们数据集的特点相符合。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9870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如果将图像切割成一个个水印区域，那么就相当于构建了一个水印图像相同、透明度相同的图像集。如果我们用这些小块图像训练得到</a:t>
            </a:r>
            <a:r>
              <a:rPr lang="en-US" altLang="zh-CN" dirty="0"/>
              <a:t>W</a:t>
            </a:r>
            <a:r>
              <a:rPr lang="zh-CN" altLang="en-US" dirty="0"/>
              <a:t>和</a:t>
            </a:r>
            <a:r>
              <a:rPr lang="en-US" altLang="zh-CN" dirty="0"/>
              <a:t>α</a:t>
            </a:r>
            <a:r>
              <a:rPr lang="zh-CN" altLang="en-US" dirty="0"/>
              <a:t>，就能够对整张图象进行水印的去除。因此，我们的算法或许能够用于有效地去除满屏水印。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8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9231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另外，在导师的建议下，我们后期研究的另一个方向是尝试使用</a:t>
            </a:r>
            <a:r>
              <a:rPr lang="en-US" altLang="zh-CN" dirty="0" err="1"/>
              <a:t>GAN</a:t>
            </a:r>
            <a:r>
              <a:rPr lang="zh-CN" altLang="en-US" dirty="0"/>
              <a:t>来完成去水印工作，并且与</a:t>
            </a:r>
            <a:r>
              <a:rPr lang="en-US" altLang="zh-CN" dirty="0"/>
              <a:t>Google</a:t>
            </a:r>
            <a:r>
              <a:rPr lang="zh-CN" altLang="en-US" dirty="0"/>
              <a:t>论文的算法进行比较和分析。目前使用</a:t>
            </a:r>
            <a:r>
              <a:rPr lang="en-US" altLang="zh-CN" dirty="0" err="1"/>
              <a:t>GAN</a:t>
            </a:r>
            <a:r>
              <a:rPr lang="zh-CN" altLang="en-US" dirty="0"/>
              <a:t>去水印的相关研究还比较少，前面提到的</a:t>
            </a:r>
            <a:r>
              <a:rPr lang="en-US" altLang="zh-CN" dirty="0" err="1"/>
              <a:t>cGAN</a:t>
            </a:r>
            <a:r>
              <a:rPr lang="zh-CN" altLang="en-US" dirty="0"/>
              <a:t>就是一项，也是我们希望研究和复现的。另外我们还了解了</a:t>
            </a:r>
            <a:r>
              <a:rPr lang="en-US" altLang="zh-CN" dirty="0" err="1"/>
              <a:t>CycleGAN</a:t>
            </a:r>
            <a:r>
              <a:rPr lang="zh-CN" altLang="en-US" dirty="0"/>
              <a:t>，它目前被用于图像风格迁移，优势在于不需要成对图片，对于无原图的数据集适用。我们计划学习和研究</a:t>
            </a:r>
            <a:r>
              <a:rPr lang="en-US" altLang="zh-CN" dirty="0" err="1"/>
              <a:t>cGAN</a:t>
            </a:r>
            <a:r>
              <a:rPr lang="zh-CN" altLang="en-US" dirty="0"/>
              <a:t>、</a:t>
            </a:r>
            <a:r>
              <a:rPr lang="en-US" altLang="zh-CN" dirty="0" err="1"/>
              <a:t>cycleGAN</a:t>
            </a:r>
            <a:r>
              <a:rPr lang="zh-CN" altLang="en-US" dirty="0"/>
              <a:t>以及</a:t>
            </a:r>
            <a:r>
              <a:rPr lang="en-US" altLang="zh-CN" dirty="0" err="1"/>
              <a:t>Pix2Pix</a:t>
            </a:r>
            <a:r>
              <a:rPr lang="zh-CN" altLang="en-US" dirty="0"/>
              <a:t>模型等，并尝试使用这些算法进行去水印工作。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8459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511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年发表的</a:t>
            </a:r>
            <a:r>
              <a:rPr lang="en-US" altLang="zh-CN" dirty="0" err="1"/>
              <a:t>noise2noise</a:t>
            </a:r>
            <a:r>
              <a:rPr lang="zh-CN" altLang="en-US" dirty="0"/>
              <a:t>一文中，经过不需要原图的训练后，能去除类似噪声频率分布的水印，但没法去除其他类型的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论文《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基于多重匹配的可见水印去除算法</a:t>
            </a:r>
            <a:r>
              <a:rPr lang="zh-CN" altLang="en-US" dirty="0"/>
              <a:t>》提出，利用已有的数字模板库，能更精准地去除数字水印，但对非数字水印无能为力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另外还有近期的其他使用神经网络进行水印检测与去除的算法，例如使用</a:t>
            </a:r>
            <a:r>
              <a:rPr lang="en-US" altLang="zh-CN" dirty="0" err="1"/>
              <a:t>cGAN</a:t>
            </a:r>
            <a:r>
              <a:rPr lang="zh-CN" altLang="en-US" dirty="0"/>
              <a:t>，即条件生成对抗网络，通过训练大量成对图片来去除水印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另外还有近期的其他使用神经网络进行水印检测与去除的算法，例如使用</a:t>
            </a:r>
            <a:r>
              <a:rPr lang="en-US" altLang="zh-CN" dirty="0" err="1"/>
              <a:t>cGAN</a:t>
            </a:r>
            <a:r>
              <a:rPr lang="zh-CN" altLang="en-US" dirty="0"/>
              <a:t>，即条件生成对抗网络，通过训练大量成对图片来去除水印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128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95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下面是</a:t>
            </a:r>
            <a:r>
              <a:rPr lang="en-US" altLang="zh-CN" dirty="0"/>
              <a:t>Google</a:t>
            </a:r>
            <a:r>
              <a:rPr lang="zh-CN" altLang="en-US" dirty="0"/>
              <a:t>去水印论文的算法介绍</a:t>
            </a:r>
            <a:r>
              <a:rPr lang="zh-CN" altLang="en-US" dirty="0" smtClean="0"/>
              <a:t>。对于</a:t>
            </a:r>
            <a:r>
              <a:rPr lang="zh-CN" altLang="en-US" dirty="0"/>
              <a:t>数据集</a:t>
            </a:r>
            <a:r>
              <a:rPr lang="en-US" altLang="zh-CN" dirty="0"/>
              <a:t>{Ji(p)}</a:t>
            </a:r>
            <a:r>
              <a:rPr lang="zh-CN" altLang="en-US" dirty="0"/>
              <a:t>，取所有图像的中间值作为水印图的粗略轮廓估计，然后采用</a:t>
            </a:r>
            <a:r>
              <a:rPr lang="en-US" altLang="zh-CN" dirty="0"/>
              <a:t>Canny</a:t>
            </a:r>
            <a:r>
              <a:rPr lang="zh-CN" altLang="en-US" dirty="0"/>
              <a:t>算子进行阈值为</a:t>
            </a:r>
            <a:r>
              <a:rPr lang="en-US" altLang="zh-CN" dirty="0"/>
              <a:t>0.4</a:t>
            </a:r>
            <a:r>
              <a:rPr lang="zh-CN" altLang="en-US" dirty="0"/>
              <a:t>的边缘检测并裁剪，再使用泊松重建构建初始的水印图。最后进行水印图</a:t>
            </a:r>
            <a:r>
              <a:rPr lang="en-US" altLang="zh-CN" dirty="0"/>
              <a:t>W</a:t>
            </a:r>
            <a:r>
              <a:rPr lang="zh-CN" altLang="en-US" dirty="0"/>
              <a:t>以及不透明度</a:t>
            </a:r>
            <a:r>
              <a:rPr lang="en-US" altLang="zh-CN" dirty="0"/>
              <a:t>alpha</a:t>
            </a:r>
            <a:r>
              <a:rPr lang="zh-CN" altLang="en-US" dirty="0"/>
              <a:t>进行精确的计算，通过使得这个公式取得最小值来实现。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57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7204E07-C262-49A5-99BB-A2B0075CE6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E91588-9C04-4689-AA93-9BBBF0F1D15E}"/>
              </a:ext>
            </a:extLst>
          </p:cNvPr>
          <p:cNvSpPr/>
          <p:nvPr userDrawn="1"/>
        </p:nvSpPr>
        <p:spPr>
          <a:xfrm>
            <a:off x="107504" y="124272"/>
            <a:ext cx="8928992" cy="48965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7504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588545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工作体会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552509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BA4550C-86EF-4DF3-B122-5E5AF2B327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A76F9FB-BE6A-46EF-B399-C072350C0E7A}"/>
              </a:ext>
            </a:extLst>
          </p:cNvPr>
          <p:cNvSpPr/>
          <p:nvPr userDrawn="1"/>
        </p:nvSpPr>
        <p:spPr>
          <a:xfrm>
            <a:off x="107504" y="124272"/>
            <a:ext cx="8928992" cy="48965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7504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575080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工作规划和展望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539044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042"/>
            <a:ext cx="2057400" cy="438999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042"/>
            <a:ext cx="6019800" cy="43899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949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53" y="196280"/>
            <a:ext cx="144024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/>
          <a:p>
            <a:pPr algn="ctr" defTabSz="685658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" name="文本框 37"/>
          <p:cNvSpPr txBox="1"/>
          <p:nvPr userDrawn="1"/>
        </p:nvSpPr>
        <p:spPr>
          <a:xfrm>
            <a:off x="216273" y="196280"/>
            <a:ext cx="2189971" cy="315475"/>
          </a:xfrm>
          <a:prstGeom prst="rect">
            <a:avLst/>
          </a:prstGeom>
          <a:noFill/>
        </p:spPr>
        <p:txBody>
          <a:bodyPr wrap="none" lIns="68572" tIns="34286" rIns="68572" bIns="34286" rtlCol="0">
            <a:spAutoFit/>
          </a:bodyPr>
          <a:lstStyle/>
          <a:p>
            <a:pPr defTabSz="685658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4" name="文本框 38"/>
          <p:cNvSpPr txBox="1"/>
          <p:nvPr userDrawn="1"/>
        </p:nvSpPr>
        <p:spPr>
          <a:xfrm>
            <a:off x="265225" y="520317"/>
            <a:ext cx="2038917" cy="207753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algn="dist" defTabSz="685658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586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6634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F0E76-E6F9-4125-90CD-90F8EE17D5E5}" type="datetime1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915816" y="4805481"/>
            <a:ext cx="2133600" cy="273929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38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56941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865651" y="368823"/>
            <a:ext cx="1292662" cy="300175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pPr lvl="0" algn="ctr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点击添加标题</a:t>
            </a:r>
            <a:endParaRPr lang="en-US" altLang="zh-CN" sz="15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2"/>
          <p:cNvSpPr txBox="1"/>
          <p:nvPr userDrawn="1"/>
        </p:nvSpPr>
        <p:spPr>
          <a:xfrm>
            <a:off x="3274748" y="710767"/>
            <a:ext cx="2562232" cy="34635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您的内容打在这里，或通过复制文本后在此选择粘贴，并选择只保留文字。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348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4414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465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521"/>
            <a:ext cx="4038600" cy="3395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521"/>
            <a:ext cx="4038600" cy="3395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D7A141C-55CE-4F08-9E34-7FD84E227C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1B7447C-37E8-4AA5-B89A-03B88ED34EBB}"/>
              </a:ext>
            </a:extLst>
          </p:cNvPr>
          <p:cNvSpPr/>
          <p:nvPr userDrawn="1"/>
        </p:nvSpPr>
        <p:spPr>
          <a:xfrm>
            <a:off x="107504" y="124272"/>
            <a:ext cx="8928992" cy="48965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8213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575789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工作评价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539753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A1DF9EC-071B-4FD7-BACF-C9EE26283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84AB56D-47F3-4959-9357-5A7AF515C23F}"/>
              </a:ext>
            </a:extLst>
          </p:cNvPr>
          <p:cNvSpPr/>
          <p:nvPr userDrawn="1"/>
        </p:nvSpPr>
        <p:spPr>
          <a:xfrm>
            <a:off x="107504" y="124272"/>
            <a:ext cx="8928992" cy="48965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7504" y="232284"/>
            <a:ext cx="395570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588545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552509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20DD7-6358-4E35-981D-64C57D7D925A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3" r:id="rId9"/>
    <p:sldLayoutId id="2147483664" r:id="rId10"/>
    <p:sldLayoutId id="2147483665" r:id="rId11"/>
    <p:sldLayoutId id="2147483656" r:id="rId12"/>
    <p:sldLayoutId id="2147483657" r:id="rId13"/>
    <p:sldLayoutId id="2147483658" r:id="rId14"/>
    <p:sldLayoutId id="2147483659" r:id="rId15"/>
    <p:sldLayoutId id="2147483666" r:id="rId16"/>
    <p:sldLayoutId id="2147483667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jpeg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84E0476-EFE2-4E88-A233-911A676DB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C77104-CC61-4C4B-A656-7AF51AFDF648}"/>
              </a:ext>
            </a:extLst>
          </p:cNvPr>
          <p:cNvSpPr/>
          <p:nvPr/>
        </p:nvSpPr>
        <p:spPr>
          <a:xfrm>
            <a:off x="503548" y="484312"/>
            <a:ext cx="8136904" cy="4176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6" name="箭头: V 形 5">
            <a:extLst>
              <a:ext uri="{FF2B5EF4-FFF2-40B4-BE49-F238E27FC236}">
                <a16:creationId xmlns:a16="http://schemas.microsoft.com/office/drawing/2014/main" id="{71AE6E73-4561-4917-9719-CB0B4F8F42B6}"/>
              </a:ext>
            </a:extLst>
          </p:cNvPr>
          <p:cNvSpPr/>
          <p:nvPr/>
        </p:nvSpPr>
        <p:spPr>
          <a:xfrm>
            <a:off x="863588" y="484312"/>
            <a:ext cx="2196244" cy="219624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箭头: V 形 6">
            <a:extLst>
              <a:ext uri="{FF2B5EF4-FFF2-40B4-BE49-F238E27FC236}">
                <a16:creationId xmlns:a16="http://schemas.microsoft.com/office/drawing/2014/main" id="{28CAD7BC-FC43-48B8-86D6-4218810DF155}"/>
              </a:ext>
            </a:extLst>
          </p:cNvPr>
          <p:cNvSpPr/>
          <p:nvPr/>
        </p:nvSpPr>
        <p:spPr>
          <a:xfrm>
            <a:off x="2267744" y="2572544"/>
            <a:ext cx="936104" cy="93610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2CCE3FCF-7D9E-417C-9B69-6CD3AD800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6907" y="1305435"/>
            <a:ext cx="323165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水印检测与去除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800F0EB4-A791-4CB3-8E6A-ABF6C9D04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5916" y="2176500"/>
            <a:ext cx="5184576" cy="161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项目编号：</a:t>
            </a:r>
            <a:r>
              <a:rPr lang="en-US" altLang="zh-CN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X20200292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指导教师：宋明黎</a:t>
            </a:r>
            <a:endParaRPr lang="en-US" altLang="zh-CN" dirty="0">
              <a:solidFill>
                <a:srgbClr val="53585E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项目负责人：徐晓丹</a:t>
            </a:r>
            <a:endParaRPr lang="en-US" altLang="zh-CN" dirty="0">
              <a:solidFill>
                <a:srgbClr val="53585E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项目成员：周寒靖、茅一宁</a:t>
            </a:r>
            <a:endParaRPr lang="en-US" altLang="zh-CN" dirty="0">
              <a:solidFill>
                <a:srgbClr val="53585E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391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92">
            <a:extLst>
              <a:ext uri="{FF2B5EF4-FFF2-40B4-BE49-F238E27FC236}">
                <a16:creationId xmlns:a16="http://schemas.microsoft.com/office/drawing/2014/main" id="{4F277BF5-98B9-48C3-BA6F-685A80ED5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9" y="241329"/>
            <a:ext cx="25255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算法介绍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0487A98-2F2D-48AC-9205-0F16E1CF6E34}"/>
              </a:ext>
            </a:extLst>
          </p:cNvPr>
          <p:cNvSpPr/>
          <p:nvPr/>
        </p:nvSpPr>
        <p:spPr>
          <a:xfrm>
            <a:off x="2908916" y="1083033"/>
            <a:ext cx="3326167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Watermark Detection</a:t>
            </a:r>
          </a:p>
        </p:txBody>
      </p:sp>
      <p:sp>
        <p:nvSpPr>
          <p:cNvPr id="11" name="文本框 92">
            <a:extLst>
              <a:ext uri="{FF2B5EF4-FFF2-40B4-BE49-F238E27FC236}">
                <a16:creationId xmlns:a16="http://schemas.microsoft.com/office/drawing/2014/main" id="{1B5D7FB4-3358-43B0-B258-BF3254C64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4299048"/>
            <a:ext cx="8568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b="0" i="0" dirty="0" err="1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Dekel</a:t>
            </a:r>
            <a:r>
              <a:rPr lang="en-US" altLang="zh-CN" b="0" i="0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T , Rubinstein M , Liu C , et al. </a:t>
            </a:r>
            <a:r>
              <a:rPr lang="en-US" altLang="zh-CN" b="0" i="1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On the Effectiveness of Visible </a:t>
            </a:r>
            <a:r>
              <a:rPr lang="en-US" altLang="zh-CN" b="0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Watermarks,</a:t>
            </a:r>
            <a:r>
              <a:rPr lang="zh-CN" altLang="en-US" b="0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0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en-US" altLang="zh-CN" b="0" i="0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IEEE Conference on CVPR. IEEE, 2017.</a:t>
            </a:r>
            <a:endParaRPr lang="zh-CN" altLang="en-US" dirty="0">
              <a:solidFill>
                <a:srgbClr val="5C80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4BCF07F-D71F-4D0D-811C-0EEC5AFCE3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" t="5914" r="2910" b="73093"/>
          <a:stretch/>
        </p:blipFill>
        <p:spPr>
          <a:xfrm>
            <a:off x="251520" y="1743893"/>
            <a:ext cx="8640960" cy="16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10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996248" y="1097160"/>
            <a:ext cx="3151504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Watermark Removal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" t="82190" r="31496" b="779"/>
          <a:stretch/>
        </p:blipFill>
        <p:spPr>
          <a:xfrm>
            <a:off x="575556" y="1678217"/>
            <a:ext cx="7956884" cy="1755389"/>
          </a:xfrm>
          <a:prstGeom prst="rect">
            <a:avLst/>
          </a:prstGeom>
        </p:spPr>
      </p:pic>
      <p:sp>
        <p:nvSpPr>
          <p:cNvPr id="11" name="文本框 92">
            <a:extLst>
              <a:ext uri="{FF2B5EF4-FFF2-40B4-BE49-F238E27FC236}">
                <a16:creationId xmlns:a16="http://schemas.microsoft.com/office/drawing/2014/main" id="{4BB6A73F-E55C-412F-A041-67DFD397E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9" y="241329"/>
            <a:ext cx="25255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算法介绍</a:t>
            </a:r>
          </a:p>
        </p:txBody>
      </p:sp>
      <p:sp>
        <p:nvSpPr>
          <p:cNvPr id="12" name="文本框 92">
            <a:extLst>
              <a:ext uri="{FF2B5EF4-FFF2-40B4-BE49-F238E27FC236}">
                <a16:creationId xmlns:a16="http://schemas.microsoft.com/office/drawing/2014/main" id="{28CF839A-E068-4BD0-8999-7E2742361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4299048"/>
            <a:ext cx="8568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b="0" i="0" dirty="0" err="1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Dekel</a:t>
            </a:r>
            <a:r>
              <a:rPr lang="en-US" altLang="zh-CN" b="0" i="0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T , Rubinstein M , Liu C , et al. </a:t>
            </a:r>
            <a:r>
              <a:rPr lang="en-US" altLang="zh-CN" b="0" i="1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On the Effectiveness of Visible </a:t>
            </a:r>
            <a:r>
              <a:rPr lang="en-US" altLang="zh-CN" b="0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Watermarks,</a:t>
            </a:r>
            <a:r>
              <a:rPr lang="zh-CN" altLang="en-US" b="0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0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en-US" altLang="zh-CN" b="0" i="0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IEEE Conference on CVPR. IEEE, 2017.</a:t>
            </a:r>
            <a:endParaRPr lang="zh-CN" altLang="en-US" dirty="0">
              <a:solidFill>
                <a:srgbClr val="5C80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2525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427AB1B-26F8-4120-AFE8-878F59627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968C645-B9A0-4507-9F39-8023EC3A08C8}"/>
              </a:ext>
            </a:extLst>
          </p:cNvPr>
          <p:cNvSpPr/>
          <p:nvPr/>
        </p:nvSpPr>
        <p:spPr>
          <a:xfrm>
            <a:off x="503548" y="484312"/>
            <a:ext cx="8136904" cy="4176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15" name="箭头: V 形 14">
            <a:extLst>
              <a:ext uri="{FF2B5EF4-FFF2-40B4-BE49-F238E27FC236}">
                <a16:creationId xmlns:a16="http://schemas.microsoft.com/office/drawing/2014/main" id="{290599D0-90EE-4E30-8AD9-9DD9E0B8A10B}"/>
              </a:ext>
            </a:extLst>
          </p:cNvPr>
          <p:cNvSpPr/>
          <p:nvPr/>
        </p:nvSpPr>
        <p:spPr>
          <a:xfrm>
            <a:off x="863588" y="484312"/>
            <a:ext cx="2196244" cy="219624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49459996-CAFB-4595-A682-56B6F0EE6588}"/>
              </a:ext>
            </a:extLst>
          </p:cNvPr>
          <p:cNvSpPr/>
          <p:nvPr/>
        </p:nvSpPr>
        <p:spPr>
          <a:xfrm>
            <a:off x="2267744" y="2572544"/>
            <a:ext cx="936104" cy="93610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7" name="组合 93">
            <a:extLst>
              <a:ext uri="{FF2B5EF4-FFF2-40B4-BE49-F238E27FC236}">
                <a16:creationId xmlns:a16="http://schemas.microsoft.com/office/drawing/2014/main" id="{0B83E3D4-B569-41A1-9455-5BF7146C19D1}"/>
              </a:ext>
            </a:extLst>
          </p:cNvPr>
          <p:cNvGrpSpPr>
            <a:grpSpLocks/>
          </p:cNvGrpSpPr>
          <p:nvPr/>
        </p:nvGrpSpPr>
        <p:grpSpPr bwMode="auto">
          <a:xfrm>
            <a:off x="3702973" y="2140496"/>
            <a:ext cx="4397418" cy="679617"/>
            <a:chOff x="320519" y="607960"/>
            <a:chExt cx="5333238" cy="824600"/>
          </a:xfrm>
        </p:grpSpPr>
        <p:grpSp>
          <p:nvGrpSpPr>
            <p:cNvPr id="18" name="组合 91">
              <a:extLst>
                <a:ext uri="{FF2B5EF4-FFF2-40B4-BE49-F238E27FC236}">
                  <a16:creationId xmlns:a16="http://schemas.microsoft.com/office/drawing/2014/main" id="{8466CEBB-3E96-4C1C-ACA9-231F34A0A3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519" y="607960"/>
              <a:ext cx="883920" cy="824600"/>
              <a:chOff x="320519" y="607960"/>
              <a:chExt cx="883920" cy="824600"/>
            </a:xfrm>
          </p:grpSpPr>
          <p:sp>
            <p:nvSpPr>
              <p:cNvPr id="20" name="菱形 19">
                <a:extLst>
                  <a:ext uri="{FF2B5EF4-FFF2-40B4-BE49-F238E27FC236}">
                    <a16:creationId xmlns:a16="http://schemas.microsoft.com/office/drawing/2014/main" id="{4B429C66-0535-47CC-8B48-DF59E9FFA813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/>
              </a:p>
            </p:txBody>
          </p:sp>
          <p:sp>
            <p:nvSpPr>
              <p:cNvPr id="21" name="文本框 90">
                <a:extLst>
                  <a:ext uri="{FF2B5EF4-FFF2-40B4-BE49-F238E27FC236}">
                    <a16:creationId xmlns:a16="http://schemas.microsoft.com/office/drawing/2014/main" id="{A63DF7FD-5F38-433B-BFA6-6914CDF2A8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519" y="793581"/>
                <a:ext cx="883920" cy="4481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dirty="0">
                    <a:solidFill>
                      <a:schemeClr val="bg1"/>
                    </a:solidFill>
                    <a:latin typeface="Impact" pitchFamily="34" charset="0"/>
                  </a:rPr>
                  <a:t>03</a:t>
                </a:r>
                <a:endParaRPr lang="zh-CN" altLang="en-US" dirty="0">
                  <a:solidFill>
                    <a:schemeClr val="bg1"/>
                  </a:solidFill>
                  <a:latin typeface="Impact" pitchFamily="34" charset="0"/>
                </a:endParaRPr>
              </a:p>
            </p:txBody>
          </p:sp>
        </p:grpSp>
        <p:sp>
          <p:nvSpPr>
            <p:cNvPr id="19" name="文本框 92">
              <a:extLst>
                <a:ext uri="{FF2B5EF4-FFF2-40B4-BE49-F238E27FC236}">
                  <a16:creationId xmlns:a16="http://schemas.microsoft.com/office/drawing/2014/main" id="{AFA7CE19-65C7-4069-ADB9-8EE736A82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4706" y="625536"/>
              <a:ext cx="4219051" cy="784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3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结果展示与分析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562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2">
            <a:extLst>
              <a:ext uri="{FF2B5EF4-FFF2-40B4-BE49-F238E27FC236}">
                <a16:creationId xmlns:a16="http://schemas.microsoft.com/office/drawing/2014/main" id="{4BB6A73F-E55C-412F-A041-67DFD397E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8" y="241329"/>
            <a:ext cx="31515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数据集约束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90ED1E4-6576-4BBD-A956-68C292168D83}"/>
              </a:ext>
            </a:extLst>
          </p:cNvPr>
          <p:cNvSpPr txBox="1"/>
          <p:nvPr/>
        </p:nvSpPr>
        <p:spPr>
          <a:xfrm>
            <a:off x="622990" y="925405"/>
            <a:ext cx="6804756" cy="2335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对数据集中的所有图片：</a:t>
            </a:r>
            <a:endParaRPr lang="en-US" altLang="zh-CN" sz="28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①水印原始图像</a:t>
            </a: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W</a:t>
            </a: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相同</a:t>
            </a:r>
            <a:endParaRPr lang="en-US" altLang="zh-CN" sz="2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②水印的透明度相同（</a:t>
            </a: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α</a:t>
            </a: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相同）</a:t>
            </a:r>
            <a:endParaRPr lang="en-US" altLang="zh-CN" sz="2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③水印位置相同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902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2">
            <a:extLst>
              <a:ext uri="{FF2B5EF4-FFF2-40B4-BE49-F238E27FC236}">
                <a16:creationId xmlns:a16="http://schemas.microsoft.com/office/drawing/2014/main" id="{4BB6A73F-E55C-412F-A041-67DFD397E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8" y="241329"/>
            <a:ext cx="31515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数据集展示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B444DB5-E38E-4C5D-A90D-CA4F7C626DC2}"/>
              </a:ext>
            </a:extLst>
          </p:cNvPr>
          <p:cNvGrpSpPr/>
          <p:nvPr/>
        </p:nvGrpSpPr>
        <p:grpSpPr>
          <a:xfrm>
            <a:off x="0" y="115094"/>
            <a:ext cx="9144000" cy="4914900"/>
            <a:chOff x="0" y="115094"/>
            <a:chExt cx="9144000" cy="49149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63B9E90-BCD0-491F-9E44-145CC263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15094"/>
              <a:ext cx="9144000" cy="491490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F6F1E0C-A028-40EF-929E-7BCB6EFC8C29}"/>
                </a:ext>
              </a:extLst>
            </p:cNvPr>
            <p:cNvSpPr/>
            <p:nvPr/>
          </p:nvSpPr>
          <p:spPr>
            <a:xfrm>
              <a:off x="0" y="1456420"/>
              <a:ext cx="100760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2C43758-298F-4687-A07E-9BFF42724811}"/>
                </a:ext>
              </a:extLst>
            </p:cNvPr>
            <p:cNvSpPr/>
            <p:nvPr/>
          </p:nvSpPr>
          <p:spPr>
            <a:xfrm>
              <a:off x="7884368" y="4453930"/>
              <a:ext cx="100760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EF09CDC-91D9-4D1A-AD12-F6A0CC043FDB}"/>
              </a:ext>
            </a:extLst>
          </p:cNvPr>
          <p:cNvGrpSpPr/>
          <p:nvPr/>
        </p:nvGrpSpPr>
        <p:grpSpPr>
          <a:xfrm>
            <a:off x="755576" y="191294"/>
            <a:ext cx="8244916" cy="4762500"/>
            <a:chOff x="755576" y="191294"/>
            <a:chExt cx="8244916" cy="476250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D7710D0-494F-4595-A1FF-37E918955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191294"/>
              <a:ext cx="4762500" cy="47625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A5E63E5-3B25-4B2E-BB4F-33479E837431}"/>
                </a:ext>
              </a:extLst>
            </p:cNvPr>
            <p:cNvSpPr/>
            <p:nvPr/>
          </p:nvSpPr>
          <p:spPr>
            <a:xfrm>
              <a:off x="8388170" y="3544652"/>
              <a:ext cx="612322" cy="720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BB0EFAAA-10E0-48E9-B1A0-A0F9C8D613D0}"/>
                </a:ext>
              </a:extLst>
            </p:cNvPr>
            <p:cNvCxnSpPr>
              <a:stCxn id="16" idx="1"/>
              <a:endCxn id="15" idx="3"/>
            </p:cNvCxnSpPr>
            <p:nvPr/>
          </p:nvCxnSpPr>
          <p:spPr>
            <a:xfrm flipH="1" flipV="1">
              <a:off x="5518076" y="2572544"/>
              <a:ext cx="2870094" cy="13321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69986B5-1FBF-4B5C-9441-82CEE47FEFD1}"/>
                </a:ext>
              </a:extLst>
            </p:cNvPr>
            <p:cNvSpPr/>
            <p:nvPr/>
          </p:nvSpPr>
          <p:spPr>
            <a:xfrm>
              <a:off x="2087470" y="2320516"/>
              <a:ext cx="2124236" cy="720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184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2">
            <a:extLst>
              <a:ext uri="{FF2B5EF4-FFF2-40B4-BE49-F238E27FC236}">
                <a16:creationId xmlns:a16="http://schemas.microsoft.com/office/drawing/2014/main" id="{4BB6A73F-E55C-412F-A041-67DFD397E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8" y="241329"/>
            <a:ext cx="31515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运行环境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5FC893-A2F3-4E97-944A-C578D8869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3" t="12912" r="6964"/>
          <a:stretch/>
        </p:blipFill>
        <p:spPr>
          <a:xfrm>
            <a:off x="755576" y="867302"/>
            <a:ext cx="3480320" cy="3410484"/>
          </a:xfrm>
          <a:prstGeom prst="rect">
            <a:avLst/>
          </a:prstGeom>
          <a:ln w="15875">
            <a:solidFill>
              <a:srgbClr val="2F3246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6704B6D-6292-4CB3-A2BE-21DF0CBF03EB}"/>
              </a:ext>
            </a:extLst>
          </p:cNvPr>
          <p:cNvSpPr txBox="1"/>
          <p:nvPr/>
        </p:nvSpPr>
        <p:spPr>
          <a:xfrm>
            <a:off x="683568" y="4248462"/>
            <a:ext cx="403244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工具：</a:t>
            </a:r>
            <a:r>
              <a:rPr lang="en-US" altLang="zh-CN" sz="24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Jupyter</a:t>
            </a: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 Notebook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468EA3E-80FC-4B2E-9230-FB9B2D6FA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867302"/>
            <a:ext cx="3879859" cy="5724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E70612-0B08-4161-8571-17AFA0745005}"/>
              </a:ext>
            </a:extLst>
          </p:cNvPr>
          <p:cNvSpPr txBox="1"/>
          <p:nvPr/>
        </p:nvSpPr>
        <p:spPr>
          <a:xfrm>
            <a:off x="4642000" y="1722576"/>
            <a:ext cx="4032448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主要</a:t>
            </a: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python</a:t>
            </a: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库：</a:t>
            </a:r>
            <a:endParaRPr lang="en-US" altLang="zh-CN" sz="2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rgbClr val="D246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opencv</a:t>
            </a:r>
            <a:r>
              <a:rPr lang="zh-CN" altLang="en-US" sz="2400" dirty="0">
                <a:solidFill>
                  <a:srgbClr val="D246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（</a:t>
            </a:r>
            <a:r>
              <a:rPr lang="en-US" altLang="zh-CN" sz="2400" dirty="0">
                <a:solidFill>
                  <a:srgbClr val="D246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cv2</a:t>
            </a:r>
            <a:r>
              <a:rPr lang="zh-CN" altLang="en-US" sz="2400" dirty="0">
                <a:solidFill>
                  <a:srgbClr val="D246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）</a:t>
            </a:r>
            <a:endParaRPr lang="en-US" altLang="zh-CN" sz="2400" dirty="0">
              <a:solidFill>
                <a:srgbClr val="D246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scipy</a:t>
            </a:r>
            <a:endParaRPr lang="en-US" altLang="zh-CN" sz="2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numpy</a:t>
            </a:r>
            <a:endParaRPr lang="en-US" altLang="zh-CN" sz="2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461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2">
            <a:extLst>
              <a:ext uri="{FF2B5EF4-FFF2-40B4-BE49-F238E27FC236}">
                <a16:creationId xmlns:a16="http://schemas.microsoft.com/office/drawing/2014/main" id="{4BB6A73F-E55C-412F-A041-67DFD397E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8" y="241329"/>
            <a:ext cx="31515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FD09C06-745D-4BFD-8BC5-E19106A1ADDE}"/>
              </a:ext>
            </a:extLst>
          </p:cNvPr>
          <p:cNvGrpSpPr/>
          <p:nvPr/>
        </p:nvGrpSpPr>
        <p:grpSpPr>
          <a:xfrm>
            <a:off x="639107" y="844352"/>
            <a:ext cx="3989825" cy="2001148"/>
            <a:chOff x="639107" y="844352"/>
            <a:chExt cx="3989825" cy="200114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382A786-0312-42B6-826B-5479D287A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84" y="844352"/>
              <a:ext cx="2001148" cy="2001148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6E5FF1B-26FB-4317-B4DA-E68868FCE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107" y="844352"/>
              <a:ext cx="2001148" cy="2001148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6854F93-67F3-458D-BC23-C71559BF1B8F}"/>
              </a:ext>
            </a:extLst>
          </p:cNvPr>
          <p:cNvGrpSpPr/>
          <p:nvPr/>
        </p:nvGrpSpPr>
        <p:grpSpPr>
          <a:xfrm>
            <a:off x="639107" y="2845500"/>
            <a:ext cx="4002295" cy="2001148"/>
            <a:chOff x="-654564" y="-150000"/>
            <a:chExt cx="7677336" cy="3838668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7A534C5-0A71-43FF-B1CC-EA0B7FB5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4105" y="-150000"/>
              <a:ext cx="3838667" cy="3838668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F5CAB24-BC62-4886-BFFD-6307493E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54564" y="-150000"/>
              <a:ext cx="3838667" cy="3838668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973D0E6-44A3-4048-9189-C7DFB7A6660D}"/>
              </a:ext>
            </a:extLst>
          </p:cNvPr>
          <p:cNvGrpSpPr/>
          <p:nvPr/>
        </p:nvGrpSpPr>
        <p:grpSpPr>
          <a:xfrm>
            <a:off x="4636639" y="2845500"/>
            <a:ext cx="4003813" cy="2001148"/>
            <a:chOff x="-344606" y="565039"/>
            <a:chExt cx="9528610" cy="4762500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30CDA550-E359-4E8E-BFF7-2923674E8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4606" y="565039"/>
              <a:ext cx="4762500" cy="476250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FFE70114-6C6C-464A-8423-13F525E3B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1504" y="565039"/>
              <a:ext cx="4762500" cy="476250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8B64CB3-E019-43D8-B519-F630033BD176}"/>
              </a:ext>
            </a:extLst>
          </p:cNvPr>
          <p:cNvGrpSpPr/>
          <p:nvPr/>
        </p:nvGrpSpPr>
        <p:grpSpPr>
          <a:xfrm>
            <a:off x="4619911" y="823424"/>
            <a:ext cx="4002296" cy="2001148"/>
            <a:chOff x="-1188597" y="-307776"/>
            <a:chExt cx="9525000" cy="4762500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B1D7D59C-C13B-433B-8D62-404CAABD0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88597" y="-307776"/>
              <a:ext cx="4762500" cy="476250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DF534A59-AB96-4D1D-A49E-AC2EF6FB3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903" y="-307776"/>
              <a:ext cx="4762500" cy="476250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03BFAD53-04AD-497D-923C-4BEEBFCF0595}"/>
              </a:ext>
            </a:extLst>
          </p:cNvPr>
          <p:cNvSpPr/>
          <p:nvPr/>
        </p:nvSpPr>
        <p:spPr>
          <a:xfrm>
            <a:off x="648128" y="833404"/>
            <a:ext cx="7992324" cy="401324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3EDBAF-1446-44E6-AF4B-E40820FA5A1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38" y="2851088"/>
            <a:ext cx="1976069" cy="197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48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2">
            <a:extLst>
              <a:ext uri="{FF2B5EF4-FFF2-40B4-BE49-F238E27FC236}">
                <a16:creationId xmlns:a16="http://schemas.microsoft.com/office/drawing/2014/main" id="{4BB6A73F-E55C-412F-A041-67DFD397E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8" y="241329"/>
            <a:ext cx="31515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271D433-7BAE-4303-96FB-39B967370A6E}"/>
              </a:ext>
            </a:extLst>
          </p:cNvPr>
          <p:cNvGrpSpPr/>
          <p:nvPr/>
        </p:nvGrpSpPr>
        <p:grpSpPr>
          <a:xfrm>
            <a:off x="827584" y="772344"/>
            <a:ext cx="7914536" cy="4139210"/>
            <a:chOff x="822962" y="683495"/>
            <a:chExt cx="8069518" cy="4220264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48E4768-8542-417B-9243-BF60F95A32C0}"/>
                </a:ext>
              </a:extLst>
            </p:cNvPr>
            <p:cNvGrpSpPr/>
            <p:nvPr/>
          </p:nvGrpSpPr>
          <p:grpSpPr>
            <a:xfrm>
              <a:off x="822962" y="2811743"/>
              <a:ext cx="3749038" cy="2092016"/>
              <a:chOff x="495924" y="2765361"/>
              <a:chExt cx="3821604" cy="2132509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909FFDD5-D279-44B2-AA92-CDE0FFB40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924" y="3827461"/>
                <a:ext cx="3817792" cy="1070409"/>
              </a:xfrm>
              <a:prstGeom prst="rect">
                <a:avLst/>
              </a:prstGeom>
              <a:ln w="28575">
                <a:solidFill>
                  <a:schemeClr val="bg1"/>
                </a:solidFill>
              </a:ln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4B8961AF-2A09-4E71-8B68-1CCB909D5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39" t="45406" r="27682" b="42376"/>
              <a:stretch/>
            </p:blipFill>
            <p:spPr>
              <a:xfrm>
                <a:off x="499736" y="2765361"/>
                <a:ext cx="3817792" cy="1070409"/>
              </a:xfrm>
              <a:prstGeom prst="rect">
                <a:avLst/>
              </a:prstGeom>
              <a:ln w="28575">
                <a:solidFill>
                  <a:schemeClr val="bg1"/>
                </a:solidFill>
              </a:ln>
            </p:spPr>
          </p:pic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FC413E2-C8BB-4518-8A67-A59781194D75}"/>
                </a:ext>
              </a:extLst>
            </p:cNvPr>
            <p:cNvGrpSpPr/>
            <p:nvPr/>
          </p:nvGrpSpPr>
          <p:grpSpPr>
            <a:xfrm>
              <a:off x="835939" y="683495"/>
              <a:ext cx="3728212" cy="2043054"/>
              <a:chOff x="503548" y="2335267"/>
              <a:chExt cx="3817792" cy="2092144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CD8FF1C4-BB03-4306-B461-C1A7D9ED8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548" y="3357002"/>
                <a:ext cx="3817792" cy="1070409"/>
              </a:xfrm>
              <a:prstGeom prst="rect">
                <a:avLst/>
              </a:prstGeom>
              <a:ln w="28575">
                <a:solidFill>
                  <a:schemeClr val="bg1"/>
                </a:solidFill>
              </a:ln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1CE26594-2AAE-4BBD-8F37-4E49387EB3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2" t="45328" r="26419" b="42304"/>
              <a:stretch/>
            </p:blipFill>
            <p:spPr>
              <a:xfrm>
                <a:off x="503548" y="2335267"/>
                <a:ext cx="3817792" cy="1025889"/>
              </a:xfrm>
              <a:prstGeom prst="rect">
                <a:avLst/>
              </a:prstGeom>
              <a:ln w="28575">
                <a:solidFill>
                  <a:schemeClr val="bg1"/>
                </a:solidFill>
              </a:ln>
            </p:spPr>
          </p:pic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3862283-27CC-4154-83DC-FACED1E34800}"/>
                </a:ext>
              </a:extLst>
            </p:cNvPr>
            <p:cNvGrpSpPr/>
            <p:nvPr/>
          </p:nvGrpSpPr>
          <p:grpSpPr>
            <a:xfrm>
              <a:off x="4653780" y="685674"/>
              <a:ext cx="3677315" cy="2040875"/>
              <a:chOff x="1289064" y="1169130"/>
              <a:chExt cx="3835629" cy="2128738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26E0EE6-94EC-44B7-B775-F6BECC67D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9064" y="2227460"/>
                <a:ext cx="3835629" cy="1070408"/>
              </a:xfrm>
              <a:prstGeom prst="rect">
                <a:avLst/>
              </a:prstGeom>
              <a:ln w="28575">
                <a:solidFill>
                  <a:srgbClr val="F6F6F6"/>
                </a:solidFill>
              </a:ln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46A9326D-AB5C-4C1A-82EF-57A5D5EB75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57" t="45029" r="26923" b="42354"/>
              <a:stretch/>
            </p:blipFill>
            <p:spPr>
              <a:xfrm>
                <a:off x="1297005" y="1169130"/>
                <a:ext cx="3827688" cy="1070409"/>
              </a:xfrm>
              <a:prstGeom prst="rect">
                <a:avLst/>
              </a:prstGeom>
              <a:ln w="28575">
                <a:solidFill>
                  <a:srgbClr val="F6F6F6"/>
                </a:solidFill>
              </a:ln>
            </p:spPr>
          </p:pic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F5F0200-A741-45F0-9CC7-E6ADD0E18092}"/>
                </a:ext>
              </a:extLst>
            </p:cNvPr>
            <p:cNvGrpSpPr/>
            <p:nvPr/>
          </p:nvGrpSpPr>
          <p:grpSpPr>
            <a:xfrm>
              <a:off x="4646066" y="2811743"/>
              <a:ext cx="3769462" cy="2092015"/>
              <a:chOff x="1979564" y="3444868"/>
              <a:chExt cx="3835625" cy="2128735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48E51852-4B5C-4AB7-9063-2AEBF2FA1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9564" y="4503196"/>
                <a:ext cx="3835625" cy="1070407"/>
              </a:xfrm>
              <a:prstGeom prst="rect">
                <a:avLst/>
              </a:prstGeom>
              <a:ln w="28575">
                <a:solidFill>
                  <a:schemeClr val="bg1"/>
                </a:solidFill>
              </a:ln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47544B2D-0828-4209-BD1A-0D3619245E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93" t="44831" r="28547" b="43133"/>
              <a:stretch/>
            </p:blipFill>
            <p:spPr>
              <a:xfrm>
                <a:off x="1979712" y="3444868"/>
                <a:ext cx="3835330" cy="1062180"/>
              </a:xfrm>
              <a:prstGeom prst="rect">
                <a:avLst/>
              </a:prstGeom>
              <a:ln w="28575">
                <a:solidFill>
                  <a:schemeClr val="bg1"/>
                </a:solidFill>
              </a:ln>
            </p:spPr>
          </p:pic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26190AB-32C6-4FF8-9493-2E62DF9314C9}"/>
                </a:ext>
              </a:extLst>
            </p:cNvPr>
            <p:cNvSpPr/>
            <p:nvPr/>
          </p:nvSpPr>
          <p:spPr>
            <a:xfrm>
              <a:off x="8338708" y="696003"/>
              <a:ext cx="553772" cy="42077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728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2">
            <a:extLst>
              <a:ext uri="{FF2B5EF4-FFF2-40B4-BE49-F238E27FC236}">
                <a16:creationId xmlns:a16="http://schemas.microsoft.com/office/drawing/2014/main" id="{4BB6A73F-E55C-412F-A041-67DFD397E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8" y="241329"/>
            <a:ext cx="31515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遇到的问题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EED931-1BEA-4C13-81F5-CDFCEFFF9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674" y="1838835"/>
            <a:ext cx="5402651" cy="2374226"/>
          </a:xfrm>
          <a:prstGeom prst="rect">
            <a:avLst/>
          </a:prstGeom>
          <a:ln w="28575">
            <a:solidFill>
              <a:srgbClr val="2F3246"/>
            </a:solidFill>
          </a:ln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5EE11CC-8B6B-4010-8A50-58AF5F6CA19E}"/>
              </a:ext>
            </a:extLst>
          </p:cNvPr>
          <p:cNvSpPr txBox="1"/>
          <p:nvPr/>
        </p:nvSpPr>
        <p:spPr>
          <a:xfrm>
            <a:off x="521549" y="897595"/>
            <a:ext cx="8100900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已知水印区域的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α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，对于一张新来的图像，如何去水印？</a:t>
            </a:r>
          </a:p>
        </p:txBody>
      </p:sp>
    </p:spTree>
    <p:extLst>
      <p:ext uri="{BB962C8B-B14F-4D97-AF65-F5344CB8AC3E}">
        <p14:creationId xmlns:p14="http://schemas.microsoft.com/office/powerpoint/2010/main" val="602541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2">
            <a:extLst>
              <a:ext uri="{FF2B5EF4-FFF2-40B4-BE49-F238E27FC236}">
                <a16:creationId xmlns:a16="http://schemas.microsoft.com/office/drawing/2014/main" id="{4BB6A73F-E55C-412F-A041-67DFD397E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8" y="241329"/>
            <a:ext cx="31515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遇到的问题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9B71EF-A5C4-48B9-917C-A4EA6D5C8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9" y="939516"/>
            <a:ext cx="3266056" cy="32660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01B1A7-F6BE-42A4-BEF9-E5DCC18C6E68}"/>
              </a:ext>
            </a:extLst>
          </p:cNvPr>
          <p:cNvSpPr txBox="1"/>
          <p:nvPr/>
        </p:nvSpPr>
        <p:spPr>
          <a:xfrm>
            <a:off x="914737" y="4195030"/>
            <a:ext cx="212178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裁剪水印区域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5E9592-1AE9-4F30-9BDF-A61A1101D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217" y="3311659"/>
            <a:ext cx="1519559" cy="37244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D4879B-7872-416B-9775-A7B2BFF74B3C}"/>
              </a:ext>
            </a:extLst>
          </p:cNvPr>
          <p:cNvSpPr txBox="1"/>
          <p:nvPr/>
        </p:nvSpPr>
        <p:spPr>
          <a:xfrm>
            <a:off x="4062347" y="3662202"/>
            <a:ext cx="134856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去水印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B534A3-197D-404B-9530-FFF4C99081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336" y="970489"/>
            <a:ext cx="3151503" cy="31515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6C5BEB0-6E8A-4C54-B642-F34BC6F8BD60}"/>
              </a:ext>
            </a:extLst>
          </p:cNvPr>
          <p:cNvSpPr txBox="1"/>
          <p:nvPr/>
        </p:nvSpPr>
        <p:spPr>
          <a:xfrm>
            <a:off x="6372200" y="4171787"/>
            <a:ext cx="212178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拼贴回原图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F1ECE4-B24E-4D1A-B3F5-4A4A3AF477BC}"/>
              </a:ext>
            </a:extLst>
          </p:cNvPr>
          <p:cNvSpPr txBox="1"/>
          <p:nvPr/>
        </p:nvSpPr>
        <p:spPr>
          <a:xfrm>
            <a:off x="5625336" y="302884"/>
            <a:ext cx="3151503" cy="461665"/>
          </a:xfrm>
          <a:prstGeom prst="rect">
            <a:avLst/>
          </a:prstGeom>
          <a:solidFill>
            <a:srgbClr val="D24661"/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边缘不自然、有杂色！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0BB552-27F3-4FA6-800B-48045155E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042" y="1232392"/>
            <a:ext cx="1677916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2B227C4-1496-4918-A82B-3D1A31DE9A85}"/>
              </a:ext>
            </a:extLst>
          </p:cNvPr>
          <p:cNvSpPr txBox="1"/>
          <p:nvPr/>
        </p:nvSpPr>
        <p:spPr>
          <a:xfrm>
            <a:off x="4405849" y="1581171"/>
            <a:ext cx="59744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α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34E7DE-9EFA-4976-BAB6-04D738616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042" y="2212504"/>
            <a:ext cx="1677915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0833481-E1FE-4A4E-A7D7-8C61F9D07871}"/>
              </a:ext>
            </a:extLst>
          </p:cNvPr>
          <p:cNvSpPr txBox="1"/>
          <p:nvPr/>
        </p:nvSpPr>
        <p:spPr>
          <a:xfrm>
            <a:off x="4402568" y="2572544"/>
            <a:ext cx="597449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W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58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8A3F4DE9-8CBA-4A37-8CD1-2EEF4E359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44"/>
            <a:ext cx="9144000" cy="5157192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0DF87BEF-F9D7-444D-9B9F-5AFC3955710A}"/>
              </a:ext>
            </a:extLst>
          </p:cNvPr>
          <p:cNvSpPr/>
          <p:nvPr/>
        </p:nvSpPr>
        <p:spPr>
          <a:xfrm>
            <a:off x="107504" y="124272"/>
            <a:ext cx="8928992" cy="48965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26" name="矩形 25"/>
          <p:cNvSpPr/>
          <p:nvPr/>
        </p:nvSpPr>
        <p:spPr>
          <a:xfrm>
            <a:off x="0" y="2356520"/>
            <a:ext cx="2051720" cy="28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670E01A6-CCEF-4927-B0A8-AC3AB67907F7}"/>
              </a:ext>
            </a:extLst>
          </p:cNvPr>
          <p:cNvSpPr/>
          <p:nvPr/>
        </p:nvSpPr>
        <p:spPr>
          <a:xfrm>
            <a:off x="3020430" y="2298735"/>
            <a:ext cx="363438" cy="363551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>
              <a:defRPr/>
            </a:pPr>
            <a:endParaRPr lang="zh-CN" altLang="en-US" sz="135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EE4237-22D0-4265-AD11-2B9E473A8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604" y="2275511"/>
            <a:ext cx="891183" cy="43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5" tIns="25718" rIns="51435" bIns="2571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7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8D2F2D-CD4F-4925-A7E8-5483E6BA744B}"/>
              </a:ext>
            </a:extLst>
          </p:cNvPr>
          <p:cNvSpPr txBox="1"/>
          <p:nvPr/>
        </p:nvSpPr>
        <p:spPr>
          <a:xfrm>
            <a:off x="2099139" y="2392524"/>
            <a:ext cx="1051024" cy="259687"/>
          </a:xfrm>
          <a:prstGeom prst="rect">
            <a:avLst/>
          </a:prstGeom>
          <a:noFill/>
        </p:spPr>
        <p:txBody>
          <a:bodyPr lIns="51435" tIns="25718" rIns="51435" bIns="25718">
            <a:spAutoFit/>
          </a:bodyPr>
          <a:lstStyle/>
          <a:p>
            <a:pPr>
              <a:defRPr/>
            </a:pPr>
            <a:r>
              <a:rPr lang="en-US" altLang="zh-CN" sz="1350" dirty="0">
                <a:solidFill>
                  <a:schemeClr val="accent2"/>
                </a:solidFill>
                <a:latin typeface="Impact" panose="020B0806030902050204" pitchFamily="34" charset="0"/>
              </a:rPr>
              <a:t>CONTENTS</a:t>
            </a:r>
            <a:endParaRPr lang="zh-CN" altLang="en-US" sz="135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grpSp>
        <p:nvGrpSpPr>
          <p:cNvPr id="6" name="组合 93">
            <a:extLst>
              <a:ext uri="{FF2B5EF4-FFF2-40B4-BE49-F238E27FC236}">
                <a16:creationId xmlns:a16="http://schemas.microsoft.com/office/drawing/2014/main" id="{D427425D-5319-4558-8928-63906F72A87E}"/>
              </a:ext>
            </a:extLst>
          </p:cNvPr>
          <p:cNvGrpSpPr>
            <a:grpSpLocks/>
          </p:cNvGrpSpPr>
          <p:nvPr/>
        </p:nvGrpSpPr>
        <p:grpSpPr bwMode="auto">
          <a:xfrm>
            <a:off x="4247964" y="1172625"/>
            <a:ext cx="2345579" cy="523220"/>
            <a:chOff x="315930" y="554931"/>
            <a:chExt cx="4170330" cy="930657"/>
          </a:xfrm>
        </p:grpSpPr>
        <p:grpSp>
          <p:nvGrpSpPr>
            <p:cNvPr id="7" name="组合 91">
              <a:extLst>
                <a:ext uri="{FF2B5EF4-FFF2-40B4-BE49-F238E27FC236}">
                  <a16:creationId xmlns:a16="http://schemas.microsoft.com/office/drawing/2014/main" id="{E70C0159-55A5-4B68-BDBF-9C8984880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930" y="607960"/>
              <a:ext cx="883920" cy="824600"/>
              <a:chOff x="315930" y="607960"/>
              <a:chExt cx="883920" cy="824600"/>
            </a:xfrm>
          </p:grpSpPr>
          <p:sp>
            <p:nvSpPr>
              <p:cNvPr id="9" name="菱形 8">
                <a:extLst>
                  <a:ext uri="{FF2B5EF4-FFF2-40B4-BE49-F238E27FC236}">
                    <a16:creationId xmlns:a16="http://schemas.microsoft.com/office/drawing/2014/main" id="{CF94AC69-41FC-4068-954C-94254116F410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90">
                <a:extLst>
                  <a:ext uri="{FF2B5EF4-FFF2-40B4-BE49-F238E27FC236}">
                    <a16:creationId xmlns:a16="http://schemas.microsoft.com/office/drawing/2014/main" id="{A8421B05-79AC-4BC1-B502-F9080531A1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5930" y="777292"/>
                <a:ext cx="883920" cy="533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3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" name="文本框 92">
              <a:extLst>
                <a:ext uri="{FF2B5EF4-FFF2-40B4-BE49-F238E27FC236}">
                  <a16:creationId xmlns:a16="http://schemas.microsoft.com/office/drawing/2014/main" id="{508AF016-9B58-40A7-9564-41829197FB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3298" y="554931"/>
              <a:ext cx="3062962" cy="930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相关工作</a:t>
              </a:r>
            </a:p>
          </p:txBody>
        </p:sp>
      </p:grpSp>
      <p:grpSp>
        <p:nvGrpSpPr>
          <p:cNvPr id="11" name="组合 99">
            <a:extLst>
              <a:ext uri="{FF2B5EF4-FFF2-40B4-BE49-F238E27FC236}">
                <a16:creationId xmlns:a16="http://schemas.microsoft.com/office/drawing/2014/main" id="{265B3962-56AA-46A1-8BFC-E57357188E63}"/>
              </a:ext>
            </a:extLst>
          </p:cNvPr>
          <p:cNvGrpSpPr>
            <a:grpSpLocks/>
          </p:cNvGrpSpPr>
          <p:nvPr/>
        </p:nvGrpSpPr>
        <p:grpSpPr bwMode="auto">
          <a:xfrm>
            <a:off x="4256933" y="1927651"/>
            <a:ext cx="2870935" cy="523220"/>
            <a:chOff x="336264" y="554930"/>
            <a:chExt cx="5104388" cy="930657"/>
          </a:xfrm>
        </p:grpSpPr>
        <p:grpSp>
          <p:nvGrpSpPr>
            <p:cNvPr id="12" name="组合 100">
              <a:extLst>
                <a:ext uri="{FF2B5EF4-FFF2-40B4-BE49-F238E27FC236}">
                  <a16:creationId xmlns:a16="http://schemas.microsoft.com/office/drawing/2014/main" id="{7EBDA547-2FEA-4308-A094-47B5925689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264" y="607960"/>
              <a:ext cx="883920" cy="824600"/>
              <a:chOff x="336264" y="607960"/>
              <a:chExt cx="883920" cy="824600"/>
            </a:xfrm>
          </p:grpSpPr>
          <p:sp>
            <p:nvSpPr>
              <p:cNvPr id="14" name="菱形 13">
                <a:extLst>
                  <a:ext uri="{FF2B5EF4-FFF2-40B4-BE49-F238E27FC236}">
                    <a16:creationId xmlns:a16="http://schemas.microsoft.com/office/drawing/2014/main" id="{AA38070A-25B4-4958-A505-434DFAC0D0C8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文本框 103">
                <a:extLst>
                  <a:ext uri="{FF2B5EF4-FFF2-40B4-BE49-F238E27FC236}">
                    <a16:creationId xmlns:a16="http://schemas.microsoft.com/office/drawing/2014/main" id="{CF80F6BD-1791-485A-B6B9-6D502D729D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264" y="743640"/>
                <a:ext cx="883920" cy="533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3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文本框 101">
              <a:extLst>
                <a:ext uri="{FF2B5EF4-FFF2-40B4-BE49-F238E27FC236}">
                  <a16:creationId xmlns:a16="http://schemas.microsoft.com/office/drawing/2014/main" id="{3EEA79F2-7A79-471E-BB2B-442F4DB64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3298" y="554930"/>
              <a:ext cx="4017354" cy="930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算法介绍</a:t>
              </a:r>
            </a:p>
          </p:txBody>
        </p:sp>
      </p:grpSp>
      <p:grpSp>
        <p:nvGrpSpPr>
          <p:cNvPr id="16" name="组合 109">
            <a:extLst>
              <a:ext uri="{FF2B5EF4-FFF2-40B4-BE49-F238E27FC236}">
                <a16:creationId xmlns:a16="http://schemas.microsoft.com/office/drawing/2014/main" id="{34D3AC4A-3C84-4F47-9B67-70D61737F1BA}"/>
              </a:ext>
            </a:extLst>
          </p:cNvPr>
          <p:cNvGrpSpPr>
            <a:grpSpLocks/>
          </p:cNvGrpSpPr>
          <p:nvPr/>
        </p:nvGrpSpPr>
        <p:grpSpPr bwMode="auto">
          <a:xfrm>
            <a:off x="4247964" y="2686630"/>
            <a:ext cx="3436777" cy="523220"/>
            <a:chOff x="320318" y="546543"/>
            <a:chExt cx="6110428" cy="930657"/>
          </a:xfrm>
        </p:grpSpPr>
        <p:grpSp>
          <p:nvGrpSpPr>
            <p:cNvPr id="17" name="组合 110">
              <a:extLst>
                <a:ext uri="{FF2B5EF4-FFF2-40B4-BE49-F238E27FC236}">
                  <a16:creationId xmlns:a16="http://schemas.microsoft.com/office/drawing/2014/main" id="{6BC7B16E-47C0-4FE3-B454-F415C50EA9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19" name="菱形 18">
                <a:extLst>
                  <a:ext uri="{FF2B5EF4-FFF2-40B4-BE49-F238E27FC236}">
                    <a16:creationId xmlns:a16="http://schemas.microsoft.com/office/drawing/2014/main" id="{3CCF910B-A9DF-49DF-908C-EEDBDDE9351C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113">
                <a:extLst>
                  <a:ext uri="{FF2B5EF4-FFF2-40B4-BE49-F238E27FC236}">
                    <a16:creationId xmlns:a16="http://schemas.microsoft.com/office/drawing/2014/main" id="{EC5434D0-0C28-4616-9787-2A44B0B7D1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744992"/>
                <a:ext cx="883920" cy="533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3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11">
              <a:extLst>
                <a:ext uri="{FF2B5EF4-FFF2-40B4-BE49-F238E27FC236}">
                  <a16:creationId xmlns:a16="http://schemas.microsoft.com/office/drawing/2014/main" id="{4D6734A6-4E2D-4321-9C22-E57E84B668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895" y="546543"/>
              <a:ext cx="4997851" cy="930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结果展示与分析</a:t>
              </a:r>
            </a:p>
          </p:txBody>
        </p:sp>
      </p:grpSp>
      <p:grpSp>
        <p:nvGrpSpPr>
          <p:cNvPr id="21" name="组合 119">
            <a:extLst>
              <a:ext uri="{FF2B5EF4-FFF2-40B4-BE49-F238E27FC236}">
                <a16:creationId xmlns:a16="http://schemas.microsoft.com/office/drawing/2014/main" id="{BA52D146-F678-4C04-BCBA-682E72D971E4}"/>
              </a:ext>
            </a:extLst>
          </p:cNvPr>
          <p:cNvGrpSpPr>
            <a:grpSpLocks/>
          </p:cNvGrpSpPr>
          <p:nvPr/>
        </p:nvGrpSpPr>
        <p:grpSpPr bwMode="auto">
          <a:xfrm>
            <a:off x="4265589" y="3419430"/>
            <a:ext cx="2999218" cy="523220"/>
            <a:chOff x="320519" y="544721"/>
            <a:chExt cx="5332468" cy="930657"/>
          </a:xfrm>
        </p:grpSpPr>
        <p:grpSp>
          <p:nvGrpSpPr>
            <p:cNvPr id="22" name="组合 120">
              <a:extLst>
                <a:ext uri="{FF2B5EF4-FFF2-40B4-BE49-F238E27FC236}">
                  <a16:creationId xmlns:a16="http://schemas.microsoft.com/office/drawing/2014/main" id="{A609B115-5DA8-4027-AFDA-FFE5A5ABAA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519" y="607960"/>
              <a:ext cx="883920" cy="824600"/>
              <a:chOff x="320519" y="607960"/>
              <a:chExt cx="883920" cy="824600"/>
            </a:xfrm>
          </p:grpSpPr>
          <p:sp>
            <p:nvSpPr>
              <p:cNvPr id="24" name="菱形 23">
                <a:extLst>
                  <a:ext uri="{FF2B5EF4-FFF2-40B4-BE49-F238E27FC236}">
                    <a16:creationId xmlns:a16="http://schemas.microsoft.com/office/drawing/2014/main" id="{21CF4B80-E99A-4C62-929A-177FBE43BEED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123">
                <a:extLst>
                  <a:ext uri="{FF2B5EF4-FFF2-40B4-BE49-F238E27FC236}">
                    <a16:creationId xmlns:a16="http://schemas.microsoft.com/office/drawing/2014/main" id="{9039D4F0-C871-4735-A50F-938461A552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519" y="749055"/>
                <a:ext cx="883920" cy="533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3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文本框 121">
              <a:extLst>
                <a:ext uri="{FF2B5EF4-FFF2-40B4-BE49-F238E27FC236}">
                  <a16:creationId xmlns:a16="http://schemas.microsoft.com/office/drawing/2014/main" id="{BA5261FD-79AB-4FBC-AF54-343FFC1A74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3298" y="544721"/>
              <a:ext cx="4229689" cy="930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3876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D409C2D7-1757-4C02-BD16-859D6EAED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3334711"/>
            <a:ext cx="3206239" cy="104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F429DFE-CF79-4A0C-96B3-ED3734354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0" y="2305607"/>
            <a:ext cx="3183803" cy="103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2">
            <a:extLst>
              <a:ext uri="{FF2B5EF4-FFF2-40B4-BE49-F238E27FC236}">
                <a16:creationId xmlns:a16="http://schemas.microsoft.com/office/drawing/2014/main" id="{4BB6A73F-E55C-412F-A041-67DFD397E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8" y="241329"/>
            <a:ext cx="31515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问题的解决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F749BA9-3DD7-45F4-927D-706397863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48408"/>
            <a:ext cx="3456384" cy="345638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1B121D7-1926-410F-9356-3749DB870549}"/>
              </a:ext>
            </a:extLst>
          </p:cNvPr>
          <p:cNvSpPr txBox="1"/>
          <p:nvPr/>
        </p:nvSpPr>
        <p:spPr>
          <a:xfrm>
            <a:off x="616684" y="728475"/>
            <a:ext cx="910388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裁剪水印区域时，四周各保留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2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像素的边框（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zero padding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）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BF11BDD-F63E-454D-A5A8-0D373D781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708" y="1383023"/>
            <a:ext cx="1892117" cy="87532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1E53097-6A6C-46CF-97FF-B58A6E88D312}"/>
              </a:ext>
            </a:extLst>
          </p:cNvPr>
          <p:cNvSpPr/>
          <p:nvPr/>
        </p:nvSpPr>
        <p:spPr>
          <a:xfrm>
            <a:off x="1985040" y="1430282"/>
            <a:ext cx="1804278" cy="778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BD6C20-A6CD-4888-963C-15E6AF8F6082}"/>
              </a:ext>
            </a:extLst>
          </p:cNvPr>
          <p:cNvSpPr/>
          <p:nvPr/>
        </p:nvSpPr>
        <p:spPr>
          <a:xfrm>
            <a:off x="1082900" y="2428697"/>
            <a:ext cx="2769019" cy="683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315CF4C-8C16-40D7-9ACB-921DAF11E17B}"/>
              </a:ext>
            </a:extLst>
          </p:cNvPr>
          <p:cNvSpPr/>
          <p:nvPr/>
        </p:nvSpPr>
        <p:spPr>
          <a:xfrm>
            <a:off x="1082899" y="3464289"/>
            <a:ext cx="2769019" cy="683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58AB9D2-F299-4A41-9BEB-D926A5FCF2AF}"/>
              </a:ext>
            </a:extLst>
          </p:cNvPr>
          <p:cNvSpPr txBox="1"/>
          <p:nvPr/>
        </p:nvSpPr>
        <p:spPr>
          <a:xfrm>
            <a:off x="855541" y="4283527"/>
            <a:ext cx="3348372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W</a:t>
            </a: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与</a:t>
            </a: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α</a:t>
            </a: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也相应扩展边缘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9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2">
            <a:extLst>
              <a:ext uri="{FF2B5EF4-FFF2-40B4-BE49-F238E27FC236}">
                <a16:creationId xmlns:a16="http://schemas.microsoft.com/office/drawing/2014/main" id="{4BB6A73F-E55C-412F-A041-67DFD397E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8" y="241329"/>
            <a:ext cx="31515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遇到的问题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4B3F9F2-79EB-4EEE-A6C3-0CB1F26CB851}"/>
              </a:ext>
            </a:extLst>
          </p:cNvPr>
          <p:cNvSpPr txBox="1"/>
          <p:nvPr/>
        </p:nvSpPr>
        <p:spPr>
          <a:xfrm>
            <a:off x="6336196" y="1965241"/>
            <a:ext cx="2520280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某次训练中，图像数量加倍，效果反而变差</a:t>
            </a: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？？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D51921-5C5B-42DC-9081-820FEA18E4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" b="31730"/>
          <a:stretch/>
        </p:blipFill>
        <p:spPr>
          <a:xfrm>
            <a:off x="719572" y="844352"/>
            <a:ext cx="5295921" cy="3930831"/>
          </a:xfrm>
          <a:prstGeom prst="rect">
            <a:avLst/>
          </a:prstGeom>
          <a:ln w="22225">
            <a:solidFill>
              <a:srgbClr val="2F3246"/>
            </a:solidFill>
          </a:ln>
        </p:spPr>
      </p:pic>
    </p:spTree>
    <p:extLst>
      <p:ext uri="{BB962C8B-B14F-4D97-AF65-F5344CB8AC3E}">
        <p14:creationId xmlns:p14="http://schemas.microsoft.com/office/powerpoint/2010/main" val="12456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2">
            <a:extLst>
              <a:ext uri="{FF2B5EF4-FFF2-40B4-BE49-F238E27FC236}">
                <a16:creationId xmlns:a16="http://schemas.microsoft.com/office/drawing/2014/main" id="{4BB6A73F-E55C-412F-A041-67DFD397E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8" y="241329"/>
            <a:ext cx="31515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问题的解决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4B3F9F2-79EB-4EEE-A6C3-0CB1F26CB851}"/>
              </a:ext>
            </a:extLst>
          </p:cNvPr>
          <p:cNvSpPr txBox="1"/>
          <p:nvPr/>
        </p:nvSpPr>
        <p:spPr>
          <a:xfrm>
            <a:off x="2134400" y="764549"/>
            <a:ext cx="529237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采用了导师“图像集分类”的建议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3CF140-72A1-4CC0-9D5C-AA6AE9402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425"/>
          <a:stretch/>
        </p:blipFill>
        <p:spPr>
          <a:xfrm>
            <a:off x="367605" y="1528428"/>
            <a:ext cx="4041321" cy="2550021"/>
          </a:xfrm>
          <a:prstGeom prst="rect">
            <a:avLst/>
          </a:prstGeom>
          <a:ln w="15875">
            <a:solidFill>
              <a:srgbClr val="2F3246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57D594-0E08-4955-A554-A5FA9F5C8A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75"/>
          <a:stretch/>
        </p:blipFill>
        <p:spPr>
          <a:xfrm>
            <a:off x="4572000" y="1528428"/>
            <a:ext cx="4137868" cy="2550021"/>
          </a:xfrm>
          <a:prstGeom prst="rect">
            <a:avLst/>
          </a:prstGeom>
          <a:ln w="15875">
            <a:solidFill>
              <a:srgbClr val="2F3246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B408EF5-F03A-4E4D-B6C6-C10399BDA9B5}"/>
              </a:ext>
            </a:extLst>
          </p:cNvPr>
          <p:cNvSpPr txBox="1"/>
          <p:nvPr/>
        </p:nvSpPr>
        <p:spPr>
          <a:xfrm>
            <a:off x="1812201" y="4140241"/>
            <a:ext cx="1152128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bright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C46BA16-E3CF-4F8B-8495-788EA563C343}"/>
              </a:ext>
            </a:extLst>
          </p:cNvPr>
          <p:cNvSpPr txBox="1"/>
          <p:nvPr/>
        </p:nvSpPr>
        <p:spPr>
          <a:xfrm>
            <a:off x="6397317" y="4140241"/>
            <a:ext cx="1029457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dark</a:t>
            </a:r>
          </a:p>
        </p:txBody>
      </p:sp>
    </p:spTree>
    <p:extLst>
      <p:ext uri="{BB962C8B-B14F-4D97-AF65-F5344CB8AC3E}">
        <p14:creationId xmlns:p14="http://schemas.microsoft.com/office/powerpoint/2010/main" val="2932014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A4A55994-35A2-4BE7-85E6-D4B30B196460}"/>
              </a:ext>
            </a:extLst>
          </p:cNvPr>
          <p:cNvSpPr/>
          <p:nvPr/>
        </p:nvSpPr>
        <p:spPr>
          <a:xfrm>
            <a:off x="107504" y="152844"/>
            <a:ext cx="1764196" cy="907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143508" y="175110"/>
            <a:ext cx="2556284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B6C663-BB2C-4D19-8229-64EDF1D8BE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17"/>
          <a:stretch/>
        </p:blipFill>
        <p:spPr>
          <a:xfrm>
            <a:off x="1133618" y="187085"/>
            <a:ext cx="6876764" cy="477091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C10FE8-71B6-4A2E-90EA-208B4784C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8" y="790346"/>
            <a:ext cx="2106234" cy="210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02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6320426C-F16F-463A-B249-385C53F16750}"/>
              </a:ext>
            </a:extLst>
          </p:cNvPr>
          <p:cNvSpPr/>
          <p:nvPr/>
        </p:nvSpPr>
        <p:spPr>
          <a:xfrm>
            <a:off x="107504" y="152844"/>
            <a:ext cx="1764196" cy="907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37437CB-E104-4763-AF2C-B10CAF17F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68" y="152844"/>
            <a:ext cx="7115463" cy="48679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1B7C248-A184-4D93-870B-0EE1F2BC4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772344"/>
            <a:ext cx="2124236" cy="212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88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2">
            <a:extLst>
              <a:ext uri="{FF2B5EF4-FFF2-40B4-BE49-F238E27FC236}">
                <a16:creationId xmlns:a16="http://schemas.microsoft.com/office/drawing/2014/main" id="{4BB6A73F-E55C-412F-A041-67DFD397E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8" y="241329"/>
            <a:ext cx="31515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算法优点总结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AA868D-507A-47AE-8EA4-70EC9E59DEA1}"/>
              </a:ext>
            </a:extLst>
          </p:cNvPr>
          <p:cNvSpPr txBox="1"/>
          <p:nvPr/>
        </p:nvSpPr>
        <p:spPr>
          <a:xfrm>
            <a:off x="4563137" y="1012113"/>
            <a:ext cx="3681271" cy="1689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所需训练数据集小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去水印速度快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不需要无水印原图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FAC0B3-F55D-4F56-AF6A-AF29402332CD}"/>
              </a:ext>
            </a:extLst>
          </p:cNvPr>
          <p:cNvGrpSpPr/>
          <p:nvPr/>
        </p:nvGrpSpPr>
        <p:grpSpPr>
          <a:xfrm>
            <a:off x="611988" y="1024372"/>
            <a:ext cx="3600400" cy="3586812"/>
            <a:chOff x="4860032" y="1035787"/>
            <a:chExt cx="3024336" cy="301292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36380BF-B45D-4160-897A-9ADB79A11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032" y="1035787"/>
              <a:ext cx="3024336" cy="153675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BDA1709-6251-454B-8ABF-5A4A3BB85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r="1486"/>
            <a:stretch/>
          </p:blipFill>
          <p:spPr>
            <a:xfrm>
              <a:off x="4860033" y="2572545"/>
              <a:ext cx="3024335" cy="1476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6156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2">
            <a:extLst>
              <a:ext uri="{FF2B5EF4-FFF2-40B4-BE49-F238E27FC236}">
                <a16:creationId xmlns:a16="http://schemas.microsoft.com/office/drawing/2014/main" id="{4BB6A73F-E55C-412F-A041-67DFD397E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8" y="241329"/>
            <a:ext cx="31515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算法不足总结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588F70-0B5B-4DBC-8674-6B3CA51F30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" t="5914" r="57173" b="73093"/>
          <a:stretch/>
        </p:blipFill>
        <p:spPr>
          <a:xfrm>
            <a:off x="4824028" y="1436968"/>
            <a:ext cx="3540203" cy="161181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318EAA2E-8CAB-43C2-89DC-215BA9065CB7}"/>
              </a:ext>
            </a:extLst>
          </p:cNvPr>
          <p:cNvGrpSpPr/>
          <p:nvPr/>
        </p:nvGrpSpPr>
        <p:grpSpPr>
          <a:xfrm>
            <a:off x="6204980" y="3400636"/>
            <a:ext cx="1142718" cy="1088119"/>
            <a:chOff x="5400092" y="2622297"/>
            <a:chExt cx="1057022" cy="100651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2961147-5B59-4B80-A1A9-239F8713B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3" r="82031"/>
            <a:stretch/>
          </p:blipFill>
          <p:spPr>
            <a:xfrm>
              <a:off x="5953057" y="2622297"/>
              <a:ext cx="504057" cy="1006518"/>
            </a:xfrm>
            <a:prstGeom prst="rect">
              <a:avLst/>
            </a:prstGeom>
            <a:ln w="28575">
              <a:solidFill>
                <a:srgbClr val="F6F6F6"/>
              </a:solidFill>
            </a:ln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F0972B3-C6A6-4D4B-8630-38675BE5C1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69" t="45029" r="64012" b="42354"/>
            <a:stretch/>
          </p:blipFill>
          <p:spPr>
            <a:xfrm>
              <a:off x="5400092" y="2622297"/>
              <a:ext cx="504056" cy="1006518"/>
            </a:xfrm>
            <a:prstGeom prst="rect">
              <a:avLst/>
            </a:prstGeom>
            <a:ln w="28575">
              <a:solidFill>
                <a:srgbClr val="F6F6F6"/>
              </a:solidFill>
            </a:ln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3234A818-F88E-4D83-AEB1-241540300CA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629857" y="2705296"/>
            <a:ext cx="3744416" cy="18722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46E672F-15A7-4A36-B86F-3B7BEF45F68F}"/>
              </a:ext>
            </a:extLst>
          </p:cNvPr>
          <p:cNvSpPr txBox="1"/>
          <p:nvPr/>
        </p:nvSpPr>
        <p:spPr>
          <a:xfrm>
            <a:off x="573608" y="844352"/>
            <a:ext cx="4752528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水印位置随机时需要人工协助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水印边缘处理不够完美</a:t>
            </a:r>
            <a:endParaRPr lang="en-US" altLang="zh-CN" sz="2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不适用于不透明水印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100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427AB1B-26F8-4120-AFE8-878F59627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968C645-B9A0-4507-9F39-8023EC3A08C8}"/>
              </a:ext>
            </a:extLst>
          </p:cNvPr>
          <p:cNvSpPr/>
          <p:nvPr/>
        </p:nvSpPr>
        <p:spPr>
          <a:xfrm>
            <a:off x="503548" y="484312"/>
            <a:ext cx="8136904" cy="4176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15" name="箭头: V 形 14">
            <a:extLst>
              <a:ext uri="{FF2B5EF4-FFF2-40B4-BE49-F238E27FC236}">
                <a16:creationId xmlns:a16="http://schemas.microsoft.com/office/drawing/2014/main" id="{290599D0-90EE-4E30-8AD9-9DD9E0B8A10B}"/>
              </a:ext>
            </a:extLst>
          </p:cNvPr>
          <p:cNvSpPr/>
          <p:nvPr/>
        </p:nvSpPr>
        <p:spPr>
          <a:xfrm>
            <a:off x="863588" y="484312"/>
            <a:ext cx="2196244" cy="219624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49459996-CAFB-4595-A682-56B6F0EE6588}"/>
              </a:ext>
            </a:extLst>
          </p:cNvPr>
          <p:cNvSpPr/>
          <p:nvPr/>
        </p:nvSpPr>
        <p:spPr>
          <a:xfrm>
            <a:off x="2267744" y="2572544"/>
            <a:ext cx="936104" cy="93610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7" name="组合 93">
            <a:extLst>
              <a:ext uri="{FF2B5EF4-FFF2-40B4-BE49-F238E27FC236}">
                <a16:creationId xmlns:a16="http://schemas.microsoft.com/office/drawing/2014/main" id="{0B83E3D4-B569-41A1-9455-5BF7146C19D1}"/>
              </a:ext>
            </a:extLst>
          </p:cNvPr>
          <p:cNvGrpSpPr>
            <a:grpSpLocks/>
          </p:cNvGrpSpPr>
          <p:nvPr/>
        </p:nvGrpSpPr>
        <p:grpSpPr bwMode="auto">
          <a:xfrm>
            <a:off x="3702973" y="2140496"/>
            <a:ext cx="4397418" cy="679617"/>
            <a:chOff x="320519" y="607960"/>
            <a:chExt cx="5333238" cy="824600"/>
          </a:xfrm>
        </p:grpSpPr>
        <p:grpSp>
          <p:nvGrpSpPr>
            <p:cNvPr id="18" name="组合 91">
              <a:extLst>
                <a:ext uri="{FF2B5EF4-FFF2-40B4-BE49-F238E27FC236}">
                  <a16:creationId xmlns:a16="http://schemas.microsoft.com/office/drawing/2014/main" id="{8466CEBB-3E96-4C1C-ACA9-231F34A0A3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519" y="607960"/>
              <a:ext cx="883920" cy="824600"/>
              <a:chOff x="320519" y="607960"/>
              <a:chExt cx="883920" cy="824600"/>
            </a:xfrm>
          </p:grpSpPr>
          <p:sp>
            <p:nvSpPr>
              <p:cNvPr id="20" name="菱形 19">
                <a:extLst>
                  <a:ext uri="{FF2B5EF4-FFF2-40B4-BE49-F238E27FC236}">
                    <a16:creationId xmlns:a16="http://schemas.microsoft.com/office/drawing/2014/main" id="{4B429C66-0535-47CC-8B48-DF59E9FFA813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/>
              </a:p>
            </p:txBody>
          </p:sp>
          <p:sp>
            <p:nvSpPr>
              <p:cNvPr id="21" name="文本框 90">
                <a:extLst>
                  <a:ext uri="{FF2B5EF4-FFF2-40B4-BE49-F238E27FC236}">
                    <a16:creationId xmlns:a16="http://schemas.microsoft.com/office/drawing/2014/main" id="{A63DF7FD-5F38-433B-BFA6-6914CDF2A8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519" y="793581"/>
                <a:ext cx="883920" cy="4481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dirty="0">
                    <a:solidFill>
                      <a:schemeClr val="bg1"/>
                    </a:solidFill>
                    <a:latin typeface="Impact" pitchFamily="34" charset="0"/>
                  </a:rPr>
                  <a:t>04</a:t>
                </a:r>
                <a:endParaRPr lang="zh-CN" altLang="en-US" dirty="0">
                  <a:solidFill>
                    <a:schemeClr val="bg1"/>
                  </a:solidFill>
                  <a:latin typeface="Impact" pitchFamily="34" charset="0"/>
                </a:endParaRPr>
              </a:p>
            </p:txBody>
          </p:sp>
        </p:grpSp>
        <p:sp>
          <p:nvSpPr>
            <p:cNvPr id="19" name="文本框 92">
              <a:extLst>
                <a:ext uri="{FF2B5EF4-FFF2-40B4-BE49-F238E27FC236}">
                  <a16:creationId xmlns:a16="http://schemas.microsoft.com/office/drawing/2014/main" id="{AFA7CE19-65C7-4069-ADB9-8EE736A82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4706" y="625536"/>
              <a:ext cx="4219051" cy="784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3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121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2">
            <a:extLst>
              <a:ext uri="{FF2B5EF4-FFF2-40B4-BE49-F238E27FC236}">
                <a16:creationId xmlns:a16="http://schemas.microsoft.com/office/drawing/2014/main" id="{4BB6A73F-E55C-412F-A041-67DFD397E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8" y="241329"/>
            <a:ext cx="34559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应用：攻击满屏水印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488F055-7BEF-490F-B9E3-0288C7FD8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0" y="1276400"/>
            <a:ext cx="5019089" cy="284677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8F1580D-B05D-41E3-9598-D262F18295FC}"/>
              </a:ext>
            </a:extLst>
          </p:cNvPr>
          <p:cNvSpPr txBox="1"/>
          <p:nvPr/>
        </p:nvSpPr>
        <p:spPr>
          <a:xfrm>
            <a:off x="5724128" y="1578264"/>
            <a:ext cx="3276364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回顾数据集特点</a:t>
            </a:r>
            <a:endParaRPr lang="en-US" altLang="zh-CN" sz="2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①水印原始图像</a:t>
            </a: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W</a:t>
            </a: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相同</a:t>
            </a:r>
            <a:endParaRPr lang="en-US" altLang="zh-CN" sz="2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②水印的透明度相同（</a:t>
            </a: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α</a:t>
            </a: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相同）</a:t>
            </a:r>
            <a:endParaRPr lang="en-US" altLang="zh-CN" sz="2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916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2">
            <a:extLst>
              <a:ext uri="{FF2B5EF4-FFF2-40B4-BE49-F238E27FC236}">
                <a16:creationId xmlns:a16="http://schemas.microsoft.com/office/drawing/2014/main" id="{4BB6A73F-E55C-412F-A041-67DFD397E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8" y="241329"/>
            <a:ext cx="34559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应用：攻击满屏水印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8F1580D-B05D-41E3-9598-D262F18295FC}"/>
              </a:ext>
            </a:extLst>
          </p:cNvPr>
          <p:cNvSpPr txBox="1"/>
          <p:nvPr/>
        </p:nvSpPr>
        <p:spPr>
          <a:xfrm>
            <a:off x="611988" y="871028"/>
            <a:ext cx="4740083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利用加水印模式的重复性</a:t>
            </a:r>
            <a:endParaRPr lang="en-US" altLang="zh-CN" sz="2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63C84F-4E10-4959-B60D-2EDCF6800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88" y="1558564"/>
            <a:ext cx="7929176" cy="306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0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427AB1B-26F8-4120-AFE8-878F59627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968C645-B9A0-4507-9F39-8023EC3A08C8}"/>
              </a:ext>
            </a:extLst>
          </p:cNvPr>
          <p:cNvSpPr/>
          <p:nvPr/>
        </p:nvSpPr>
        <p:spPr>
          <a:xfrm>
            <a:off x="503548" y="484312"/>
            <a:ext cx="8136904" cy="4176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15" name="箭头: V 形 14">
            <a:extLst>
              <a:ext uri="{FF2B5EF4-FFF2-40B4-BE49-F238E27FC236}">
                <a16:creationId xmlns:a16="http://schemas.microsoft.com/office/drawing/2014/main" id="{290599D0-90EE-4E30-8AD9-9DD9E0B8A10B}"/>
              </a:ext>
            </a:extLst>
          </p:cNvPr>
          <p:cNvSpPr/>
          <p:nvPr/>
        </p:nvSpPr>
        <p:spPr>
          <a:xfrm>
            <a:off x="863588" y="484312"/>
            <a:ext cx="2196244" cy="219624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49459996-CAFB-4595-A682-56B6F0EE6588}"/>
              </a:ext>
            </a:extLst>
          </p:cNvPr>
          <p:cNvSpPr/>
          <p:nvPr/>
        </p:nvSpPr>
        <p:spPr>
          <a:xfrm>
            <a:off x="2267744" y="2572544"/>
            <a:ext cx="936104" cy="93610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7" name="组合 93">
            <a:extLst>
              <a:ext uri="{FF2B5EF4-FFF2-40B4-BE49-F238E27FC236}">
                <a16:creationId xmlns:a16="http://schemas.microsoft.com/office/drawing/2014/main" id="{0B83E3D4-B569-41A1-9455-5BF7146C19D1}"/>
              </a:ext>
            </a:extLst>
          </p:cNvPr>
          <p:cNvGrpSpPr>
            <a:grpSpLocks/>
          </p:cNvGrpSpPr>
          <p:nvPr/>
        </p:nvGrpSpPr>
        <p:grpSpPr bwMode="auto">
          <a:xfrm>
            <a:off x="3702973" y="2140496"/>
            <a:ext cx="3444188" cy="679617"/>
            <a:chOff x="320519" y="607960"/>
            <a:chExt cx="4177150" cy="824600"/>
          </a:xfrm>
        </p:grpSpPr>
        <p:grpSp>
          <p:nvGrpSpPr>
            <p:cNvPr id="18" name="组合 91">
              <a:extLst>
                <a:ext uri="{FF2B5EF4-FFF2-40B4-BE49-F238E27FC236}">
                  <a16:creationId xmlns:a16="http://schemas.microsoft.com/office/drawing/2014/main" id="{8466CEBB-3E96-4C1C-ACA9-231F34A0A3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519" y="607960"/>
              <a:ext cx="883920" cy="824600"/>
              <a:chOff x="320519" y="607960"/>
              <a:chExt cx="883920" cy="824600"/>
            </a:xfrm>
          </p:grpSpPr>
          <p:sp>
            <p:nvSpPr>
              <p:cNvPr id="20" name="菱形 19">
                <a:extLst>
                  <a:ext uri="{FF2B5EF4-FFF2-40B4-BE49-F238E27FC236}">
                    <a16:creationId xmlns:a16="http://schemas.microsoft.com/office/drawing/2014/main" id="{4B429C66-0535-47CC-8B48-DF59E9FFA813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/>
              </a:p>
            </p:txBody>
          </p:sp>
          <p:sp>
            <p:nvSpPr>
              <p:cNvPr id="21" name="文本框 90">
                <a:extLst>
                  <a:ext uri="{FF2B5EF4-FFF2-40B4-BE49-F238E27FC236}">
                    <a16:creationId xmlns:a16="http://schemas.microsoft.com/office/drawing/2014/main" id="{A63DF7FD-5F38-433B-BFA6-6914CDF2A8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519" y="793581"/>
                <a:ext cx="883920" cy="4481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dirty="0">
                    <a:solidFill>
                      <a:schemeClr val="bg1"/>
                    </a:solidFill>
                    <a:latin typeface="Impact" pitchFamily="34" charset="0"/>
                  </a:rPr>
                  <a:t>01</a:t>
                </a:r>
                <a:endParaRPr lang="zh-CN" altLang="en-US" dirty="0">
                  <a:solidFill>
                    <a:schemeClr val="bg1"/>
                  </a:solidFill>
                  <a:latin typeface="Impact" pitchFamily="34" charset="0"/>
                </a:endParaRPr>
              </a:p>
            </p:txBody>
          </p:sp>
        </p:grpSp>
        <p:sp>
          <p:nvSpPr>
            <p:cNvPr id="19" name="文本框 92">
              <a:extLst>
                <a:ext uri="{FF2B5EF4-FFF2-40B4-BE49-F238E27FC236}">
                  <a16:creationId xmlns:a16="http://schemas.microsoft.com/office/drawing/2014/main" id="{AFA7CE19-65C7-4069-ADB9-8EE736A82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4707" y="625536"/>
              <a:ext cx="3062962" cy="784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3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相关工作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078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2">
            <a:extLst>
              <a:ext uri="{FF2B5EF4-FFF2-40B4-BE49-F238E27FC236}">
                <a16:creationId xmlns:a16="http://schemas.microsoft.com/office/drawing/2014/main" id="{4BB6A73F-E55C-412F-A041-67DFD397E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8" y="241329"/>
            <a:ext cx="34559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</a:t>
            </a:r>
          </a:p>
        </p:txBody>
      </p:sp>
      <p:sp>
        <p:nvSpPr>
          <p:cNvPr id="4" name="矩形 3"/>
          <p:cNvSpPr/>
          <p:nvPr/>
        </p:nvSpPr>
        <p:spPr>
          <a:xfrm>
            <a:off x="4807399" y="733968"/>
            <a:ext cx="1121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cGAN</a:t>
            </a:r>
            <a:endParaRPr lang="en-US" altLang="zh-CN" sz="2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0815"/>
            <a:ext cx="4295101" cy="2529181"/>
          </a:xfrm>
          <a:prstGeom prst="rect">
            <a:avLst/>
          </a:prstGeom>
        </p:spPr>
      </p:pic>
      <p:pic>
        <p:nvPicPr>
          <p:cNvPr id="1026" name="Picture 2" descr="https://img2018.cnblogs.com/blog/1152453/201810/1152453-20181019204140549-98063536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022" y="2440688"/>
            <a:ext cx="4208169" cy="248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42459" y="4156720"/>
            <a:ext cx="1606465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cycleGAN</a:t>
            </a:r>
            <a:endParaRPr lang="en-US" altLang="zh-CN" sz="2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1028" name="Picture 4" descr="https://img2018.cnblogs.com/blog/1152453/201810/1152453-20181019204520504-16646562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0" b="14455"/>
          <a:stretch/>
        </p:blipFill>
        <p:spPr bwMode="auto">
          <a:xfrm>
            <a:off x="2668407" y="3616660"/>
            <a:ext cx="2004279" cy="124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463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84E0476-EFE2-4E88-A233-911A676DB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C77104-CC61-4C4B-A656-7AF51AFDF648}"/>
              </a:ext>
            </a:extLst>
          </p:cNvPr>
          <p:cNvSpPr/>
          <p:nvPr/>
        </p:nvSpPr>
        <p:spPr>
          <a:xfrm>
            <a:off x="503548" y="484312"/>
            <a:ext cx="8136904" cy="4176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6" name="箭头: V 形 5">
            <a:extLst>
              <a:ext uri="{FF2B5EF4-FFF2-40B4-BE49-F238E27FC236}">
                <a16:creationId xmlns:a16="http://schemas.microsoft.com/office/drawing/2014/main" id="{71AE6E73-4561-4917-9719-CB0B4F8F42B6}"/>
              </a:ext>
            </a:extLst>
          </p:cNvPr>
          <p:cNvSpPr/>
          <p:nvPr/>
        </p:nvSpPr>
        <p:spPr>
          <a:xfrm>
            <a:off x="863588" y="484312"/>
            <a:ext cx="2196244" cy="219624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箭头: V 形 6">
            <a:extLst>
              <a:ext uri="{FF2B5EF4-FFF2-40B4-BE49-F238E27FC236}">
                <a16:creationId xmlns:a16="http://schemas.microsoft.com/office/drawing/2014/main" id="{28CAD7BC-FC43-48B8-86D6-4218810DF155}"/>
              </a:ext>
            </a:extLst>
          </p:cNvPr>
          <p:cNvSpPr/>
          <p:nvPr/>
        </p:nvSpPr>
        <p:spPr>
          <a:xfrm>
            <a:off x="2267744" y="2572544"/>
            <a:ext cx="936104" cy="93610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2CCE3FCF-7D9E-417C-9B69-6CD3AD800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131" y="1305294"/>
            <a:ext cx="13849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谢谢！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  <p:sp>
        <p:nvSpPr>
          <p:cNvPr id="9" name="Rectangle 20">
            <a:extLst>
              <a:ext uri="{FF2B5EF4-FFF2-40B4-BE49-F238E27FC236}">
                <a16:creationId xmlns:a16="http://schemas.microsoft.com/office/drawing/2014/main" id="{A1998226-8D93-4820-AA41-74E450325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5916" y="2176500"/>
            <a:ext cx="5184576" cy="161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项目编号：</a:t>
            </a:r>
            <a:r>
              <a:rPr lang="en-US" altLang="zh-CN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X20200292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指导教师：宋明黎</a:t>
            </a:r>
            <a:endParaRPr lang="en-US" altLang="zh-CN" dirty="0">
              <a:solidFill>
                <a:srgbClr val="53585E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项目负责人：徐晓丹</a:t>
            </a:r>
            <a:endParaRPr lang="en-US" altLang="zh-CN" dirty="0">
              <a:solidFill>
                <a:srgbClr val="53585E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项目成员：周寒靖、茅一宁</a:t>
            </a:r>
            <a:endParaRPr lang="en-US" altLang="zh-CN" dirty="0">
              <a:solidFill>
                <a:srgbClr val="53585E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106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66236" y="1488675"/>
            <a:ext cx="3624580" cy="16890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noise2noise法：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去除类似噪声频率的水印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无法去除其他类型的水印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-1" b="5951"/>
          <a:stretch/>
        </p:blipFill>
        <p:spPr>
          <a:xfrm>
            <a:off x="150689" y="1060376"/>
            <a:ext cx="5123815" cy="279344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9164" y="4187941"/>
            <a:ext cx="888155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Jaakko </a:t>
            </a:r>
            <a:r>
              <a:rPr lang="en-US" altLang="zh-CN" dirty="0" err="1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Lehtinen</a:t>
            </a:r>
            <a:r>
              <a:rPr lang="en-US" altLang="zh-CN" dirty="0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Jacob </a:t>
            </a:r>
            <a:r>
              <a:rPr lang="en-US" altLang="zh-CN" dirty="0" err="1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Munkberg</a:t>
            </a:r>
            <a:r>
              <a:rPr lang="en-US" altLang="zh-CN" dirty="0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Jon </a:t>
            </a:r>
            <a:r>
              <a:rPr lang="en-US" altLang="zh-CN" dirty="0" err="1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Hasselgren</a:t>
            </a:r>
            <a:r>
              <a:rPr lang="en-US" altLang="zh-CN" dirty="0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Samuli</a:t>
            </a:r>
            <a:r>
              <a:rPr lang="en-US" altLang="zh-CN" dirty="0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Laine</a:t>
            </a:r>
            <a:r>
              <a:rPr lang="en-US" altLang="zh-CN" b="0" i="0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et al. </a:t>
            </a:r>
            <a:r>
              <a:rPr lang="zh-CN" altLang="en-US" i="1" dirty="0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Noise2Noise: Learning Image Restoration without Clean Data</a:t>
            </a:r>
            <a:r>
              <a:rPr lang="zh-CN" altLang="en-US" dirty="0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</a:p>
        </p:txBody>
      </p:sp>
      <p:sp>
        <p:nvSpPr>
          <p:cNvPr id="19" name="文本框 92"/>
          <p:cNvSpPr txBox="1">
            <a:spLocks noChangeArrowheads="1"/>
          </p:cNvSpPr>
          <p:nvPr/>
        </p:nvSpPr>
        <p:spPr bwMode="auto">
          <a:xfrm>
            <a:off x="611989" y="241329"/>
            <a:ext cx="2525506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17713" y="4230469"/>
            <a:ext cx="66528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张茗茗</a:t>
            </a:r>
            <a:r>
              <a:rPr lang="en-US" altLang="zh-CN" dirty="0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周 诠</a:t>
            </a:r>
            <a:r>
              <a:rPr lang="en-US" altLang="zh-CN" dirty="0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呼延烺：</a:t>
            </a:r>
            <a:r>
              <a:rPr lang="zh-CN" altLang="en-US" i="1" dirty="0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《基于多重匹配的可见水印去除算法》</a:t>
            </a:r>
            <a:r>
              <a:rPr lang="en-US" altLang="zh-CN" dirty="0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《计算机工程与设计》，</a:t>
            </a:r>
            <a:r>
              <a:rPr lang="en-US" altLang="zh-CN" dirty="0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2020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" y="899381"/>
            <a:ext cx="3670300" cy="1765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580" y="883506"/>
            <a:ext cx="3670300" cy="179705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4356100" y="1691861"/>
            <a:ext cx="504190" cy="1803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075305" y="2810723"/>
            <a:ext cx="3065780" cy="1135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去除非透明数字水印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无法去除非数字水印</a:t>
            </a:r>
          </a:p>
        </p:txBody>
      </p:sp>
      <p:sp>
        <p:nvSpPr>
          <p:cNvPr id="12" name="文本框 92">
            <a:extLst>
              <a:ext uri="{FF2B5EF4-FFF2-40B4-BE49-F238E27FC236}">
                <a16:creationId xmlns:a16="http://schemas.microsoft.com/office/drawing/2014/main" id="{2D051BD1-05AC-489F-BD02-7D367291B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9" y="241329"/>
            <a:ext cx="2525506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t="1708"/>
          <a:stretch/>
        </p:blipFill>
        <p:spPr>
          <a:xfrm>
            <a:off x="4836232" y="1528428"/>
            <a:ext cx="3924092" cy="27698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24028" y="376300"/>
            <a:ext cx="410445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cGAN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法：去除半透明水印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Paired(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带水印图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9512" y="4273152"/>
            <a:ext cx="846094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Xiang Li, Chan Lu, Danni Cheng, </a:t>
            </a:r>
            <a:r>
              <a:rPr lang="en-US" altLang="zh-CN" b="0" i="0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et al. </a:t>
            </a:r>
            <a:r>
              <a:rPr lang="en-US" altLang="zh-CN" i="1" dirty="0">
                <a:solidFill>
                  <a:srgbClr val="5C80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Towards Photo-Realistic Visible Watermark Removal with Conditional Generative Adversarial Networks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07" y="925405"/>
            <a:ext cx="4416897" cy="2600900"/>
          </a:xfrm>
          <a:prstGeom prst="rect">
            <a:avLst/>
          </a:prstGeom>
        </p:spPr>
      </p:pic>
      <p:sp>
        <p:nvSpPr>
          <p:cNvPr id="7" name="文本框 92">
            <a:extLst>
              <a:ext uri="{FF2B5EF4-FFF2-40B4-BE49-F238E27FC236}">
                <a16:creationId xmlns:a16="http://schemas.microsoft.com/office/drawing/2014/main" id="{0CFD89DB-F35E-4D2D-9F1A-4F2CB6D62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9" y="241329"/>
            <a:ext cx="2525506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11960" y="628328"/>
            <a:ext cx="504056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Multi-image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Matting algorithm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92">
            <a:extLst>
              <a:ext uri="{FF2B5EF4-FFF2-40B4-BE49-F238E27FC236}">
                <a16:creationId xmlns:a16="http://schemas.microsoft.com/office/drawing/2014/main" id="{0CFD89DB-F35E-4D2D-9F1A-4F2CB6D62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9" y="241329"/>
            <a:ext cx="2525506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" r="1969"/>
          <a:stretch/>
        </p:blipFill>
        <p:spPr>
          <a:xfrm>
            <a:off x="179512" y="1312486"/>
            <a:ext cx="8748972" cy="2593355"/>
          </a:xfrm>
          <a:prstGeom prst="rect">
            <a:avLst/>
          </a:prstGeom>
        </p:spPr>
      </p:pic>
      <p:sp>
        <p:nvSpPr>
          <p:cNvPr id="9" name="文本框 92">
            <a:extLst>
              <a:ext uri="{FF2B5EF4-FFF2-40B4-BE49-F238E27FC236}">
                <a16:creationId xmlns:a16="http://schemas.microsoft.com/office/drawing/2014/main" id="{C1B01F99-E122-43E3-AE42-B4F63A811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4299048"/>
            <a:ext cx="8568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b="0" i="0" dirty="0" err="1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Dekel</a:t>
            </a:r>
            <a:r>
              <a:rPr lang="en-US" altLang="zh-CN" b="0" i="0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T , Rubinstein M , Liu C , et al. </a:t>
            </a:r>
            <a:r>
              <a:rPr lang="en-US" altLang="zh-CN" b="0" i="1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On the Effectiveness of Visible </a:t>
            </a:r>
            <a:r>
              <a:rPr lang="en-US" altLang="zh-CN" b="0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Watermarks,</a:t>
            </a:r>
            <a:r>
              <a:rPr lang="zh-CN" altLang="en-US" b="0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0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en-US" altLang="zh-CN" b="0" i="0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IEEE Conference on CVPR. IEEE, 2017.</a:t>
            </a:r>
            <a:endParaRPr lang="zh-CN" altLang="en-US" dirty="0">
              <a:solidFill>
                <a:srgbClr val="5C80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7023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427AB1B-26F8-4120-AFE8-878F59627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968C645-B9A0-4507-9F39-8023EC3A08C8}"/>
              </a:ext>
            </a:extLst>
          </p:cNvPr>
          <p:cNvSpPr/>
          <p:nvPr/>
        </p:nvSpPr>
        <p:spPr>
          <a:xfrm>
            <a:off x="503548" y="484312"/>
            <a:ext cx="8136904" cy="4176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15" name="箭头: V 形 14">
            <a:extLst>
              <a:ext uri="{FF2B5EF4-FFF2-40B4-BE49-F238E27FC236}">
                <a16:creationId xmlns:a16="http://schemas.microsoft.com/office/drawing/2014/main" id="{290599D0-90EE-4E30-8AD9-9DD9E0B8A10B}"/>
              </a:ext>
            </a:extLst>
          </p:cNvPr>
          <p:cNvSpPr/>
          <p:nvPr/>
        </p:nvSpPr>
        <p:spPr>
          <a:xfrm>
            <a:off x="863588" y="484312"/>
            <a:ext cx="2196244" cy="219624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49459996-CAFB-4595-A682-56B6F0EE6588}"/>
              </a:ext>
            </a:extLst>
          </p:cNvPr>
          <p:cNvSpPr/>
          <p:nvPr/>
        </p:nvSpPr>
        <p:spPr>
          <a:xfrm>
            <a:off x="2267744" y="2572544"/>
            <a:ext cx="936104" cy="93610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7" name="组合 93">
            <a:extLst>
              <a:ext uri="{FF2B5EF4-FFF2-40B4-BE49-F238E27FC236}">
                <a16:creationId xmlns:a16="http://schemas.microsoft.com/office/drawing/2014/main" id="{0B83E3D4-B569-41A1-9455-5BF7146C19D1}"/>
              </a:ext>
            </a:extLst>
          </p:cNvPr>
          <p:cNvGrpSpPr>
            <a:grpSpLocks/>
          </p:cNvGrpSpPr>
          <p:nvPr/>
        </p:nvGrpSpPr>
        <p:grpSpPr bwMode="auto">
          <a:xfrm>
            <a:off x="3702973" y="2140496"/>
            <a:ext cx="3444188" cy="679617"/>
            <a:chOff x="320519" y="607960"/>
            <a:chExt cx="4177150" cy="824600"/>
          </a:xfrm>
        </p:grpSpPr>
        <p:grpSp>
          <p:nvGrpSpPr>
            <p:cNvPr id="18" name="组合 91">
              <a:extLst>
                <a:ext uri="{FF2B5EF4-FFF2-40B4-BE49-F238E27FC236}">
                  <a16:creationId xmlns:a16="http://schemas.microsoft.com/office/drawing/2014/main" id="{8466CEBB-3E96-4C1C-ACA9-231F34A0A3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519" y="607960"/>
              <a:ext cx="883920" cy="824600"/>
              <a:chOff x="320519" y="607960"/>
              <a:chExt cx="883920" cy="824600"/>
            </a:xfrm>
          </p:grpSpPr>
          <p:sp>
            <p:nvSpPr>
              <p:cNvPr id="20" name="菱形 19">
                <a:extLst>
                  <a:ext uri="{FF2B5EF4-FFF2-40B4-BE49-F238E27FC236}">
                    <a16:creationId xmlns:a16="http://schemas.microsoft.com/office/drawing/2014/main" id="{4B429C66-0535-47CC-8B48-DF59E9FFA813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/>
              </a:p>
            </p:txBody>
          </p:sp>
          <p:sp>
            <p:nvSpPr>
              <p:cNvPr id="21" name="文本框 90">
                <a:extLst>
                  <a:ext uri="{FF2B5EF4-FFF2-40B4-BE49-F238E27FC236}">
                    <a16:creationId xmlns:a16="http://schemas.microsoft.com/office/drawing/2014/main" id="{A63DF7FD-5F38-433B-BFA6-6914CDF2A8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519" y="793581"/>
                <a:ext cx="883920" cy="4481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dirty="0">
                    <a:solidFill>
                      <a:schemeClr val="bg1"/>
                    </a:solidFill>
                    <a:latin typeface="Impact" pitchFamily="34" charset="0"/>
                  </a:rPr>
                  <a:t>02</a:t>
                </a:r>
                <a:endParaRPr lang="zh-CN" altLang="en-US" dirty="0">
                  <a:solidFill>
                    <a:schemeClr val="bg1"/>
                  </a:solidFill>
                  <a:latin typeface="Impact" pitchFamily="34" charset="0"/>
                </a:endParaRPr>
              </a:p>
            </p:txBody>
          </p:sp>
        </p:grpSp>
        <p:sp>
          <p:nvSpPr>
            <p:cNvPr id="19" name="文本框 92">
              <a:extLst>
                <a:ext uri="{FF2B5EF4-FFF2-40B4-BE49-F238E27FC236}">
                  <a16:creationId xmlns:a16="http://schemas.microsoft.com/office/drawing/2014/main" id="{AFA7CE19-65C7-4069-ADB9-8EE736A82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4707" y="625536"/>
              <a:ext cx="3062962" cy="784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3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算法介绍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13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92">
            <a:extLst>
              <a:ext uri="{FF2B5EF4-FFF2-40B4-BE49-F238E27FC236}">
                <a16:creationId xmlns:a16="http://schemas.microsoft.com/office/drawing/2014/main" id="{C1B01F99-E122-43E3-AE42-B4F63A811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4299048"/>
            <a:ext cx="8568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b="0" i="0" dirty="0" err="1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Dekel</a:t>
            </a:r>
            <a:r>
              <a:rPr lang="en-US" altLang="zh-CN" b="0" i="0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T , Rubinstein M , Liu C , et al. </a:t>
            </a:r>
            <a:r>
              <a:rPr lang="en-US" altLang="zh-CN" b="0" i="1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On the Effectiveness of Visible </a:t>
            </a:r>
            <a:r>
              <a:rPr lang="en-US" altLang="zh-CN" b="0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Watermarks,</a:t>
            </a:r>
            <a:r>
              <a:rPr lang="zh-CN" altLang="en-US" b="0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0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en-US" altLang="zh-CN" b="0" i="0" dirty="0">
                <a:solidFill>
                  <a:srgbClr val="5C80A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IEEE Conference on CVPR. IEEE, 2017.</a:t>
            </a:r>
            <a:endParaRPr lang="zh-CN" altLang="en-US" dirty="0">
              <a:solidFill>
                <a:srgbClr val="5C80A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" t="35304" r="14326" b="26832"/>
          <a:stretch/>
        </p:blipFill>
        <p:spPr>
          <a:xfrm>
            <a:off x="719572" y="1240641"/>
            <a:ext cx="7704856" cy="2978604"/>
          </a:xfrm>
          <a:prstGeom prst="rect">
            <a:avLst/>
          </a:prstGeom>
          <a:ln w="25400">
            <a:noFill/>
          </a:ln>
        </p:spPr>
      </p:pic>
      <p:sp>
        <p:nvSpPr>
          <p:cNvPr id="6" name="矩形 5"/>
          <p:cNvSpPr/>
          <p:nvPr/>
        </p:nvSpPr>
        <p:spPr>
          <a:xfrm>
            <a:off x="2775513" y="659584"/>
            <a:ext cx="3448957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2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Watermark Estimation</a:t>
            </a:r>
          </a:p>
        </p:txBody>
      </p:sp>
      <p:sp>
        <p:nvSpPr>
          <p:cNvPr id="9" name="文本框 92">
            <a:extLst>
              <a:ext uri="{FF2B5EF4-FFF2-40B4-BE49-F238E27FC236}">
                <a16:creationId xmlns:a16="http://schemas.microsoft.com/office/drawing/2014/main" id="{4F277BF5-98B9-48C3-BA6F-685A80ED5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9" y="241329"/>
            <a:ext cx="25255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算法介绍</a:t>
            </a:r>
          </a:p>
        </p:txBody>
      </p:sp>
    </p:spTree>
    <p:extLst>
      <p:ext uri="{BB962C8B-B14F-4D97-AF65-F5344CB8AC3E}">
        <p14:creationId xmlns:p14="http://schemas.microsoft.com/office/powerpoint/2010/main" val="83631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13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24661"/>
      </a:accent1>
      <a:accent2>
        <a:srgbClr val="2E323E"/>
      </a:accent2>
      <a:accent3>
        <a:srgbClr val="D24661"/>
      </a:accent3>
      <a:accent4>
        <a:srgbClr val="2E323E"/>
      </a:accent4>
      <a:accent5>
        <a:srgbClr val="D24661"/>
      </a:accent5>
      <a:accent6>
        <a:srgbClr val="2E323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2703</TotalTime>
  <Words>1812</Words>
  <Application>Microsoft Office PowerPoint</Application>
  <PresentationFormat>自定义</PresentationFormat>
  <Paragraphs>183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Open Sans</vt:lpstr>
      <vt:lpstr>宋体</vt:lpstr>
      <vt:lpstr>Microsoft YaHei</vt:lpstr>
      <vt:lpstr>Microsoft YaHei</vt:lpstr>
      <vt:lpstr>Arial</vt:lpstr>
      <vt:lpstr>Calibri</vt:lpstr>
      <vt:lpstr>Impact</vt:lpstr>
      <vt:lpstr>Tahoma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Surface</cp:lastModifiedBy>
  <cp:revision>393</cp:revision>
  <dcterms:created xsi:type="dcterms:W3CDTF">2017-06-17T13:16:52Z</dcterms:created>
  <dcterms:modified xsi:type="dcterms:W3CDTF">2020-11-28T03:57:16Z</dcterms:modified>
</cp:coreProperties>
</file>